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51"/>
  </p:notesMasterIdLst>
  <p:sldIdLst>
    <p:sldId id="256" r:id="rId2"/>
    <p:sldId id="257" r:id="rId3"/>
    <p:sldId id="266" r:id="rId4"/>
    <p:sldId id="267" r:id="rId5"/>
    <p:sldId id="268" r:id="rId6"/>
    <p:sldId id="269" r:id="rId7"/>
    <p:sldId id="270" r:id="rId8"/>
    <p:sldId id="306" r:id="rId9"/>
    <p:sldId id="258" r:id="rId10"/>
    <p:sldId id="260" r:id="rId11"/>
    <p:sldId id="262" r:id="rId12"/>
    <p:sldId id="272" r:id="rId13"/>
    <p:sldId id="273" r:id="rId14"/>
    <p:sldId id="274" r:id="rId15"/>
    <p:sldId id="310" r:id="rId16"/>
    <p:sldId id="307" r:id="rId17"/>
    <p:sldId id="271" r:id="rId18"/>
    <p:sldId id="275" r:id="rId19"/>
    <p:sldId id="276" r:id="rId20"/>
    <p:sldId id="277" r:id="rId21"/>
    <p:sldId id="278" r:id="rId22"/>
    <p:sldId id="279" r:id="rId23"/>
    <p:sldId id="280" r:id="rId24"/>
    <p:sldId id="282" r:id="rId25"/>
    <p:sldId id="281" r:id="rId26"/>
    <p:sldId id="286" r:id="rId27"/>
    <p:sldId id="287" r:id="rId28"/>
    <p:sldId id="311" r:id="rId29"/>
    <p:sldId id="291" r:id="rId30"/>
    <p:sldId id="312" r:id="rId31"/>
    <p:sldId id="308" r:id="rId32"/>
    <p:sldId id="309" r:id="rId33"/>
    <p:sldId id="289" r:id="rId34"/>
    <p:sldId id="318" r:id="rId35"/>
    <p:sldId id="293" r:id="rId36"/>
    <p:sldId id="314" r:id="rId37"/>
    <p:sldId id="315" r:id="rId38"/>
    <p:sldId id="316" r:id="rId39"/>
    <p:sldId id="317" r:id="rId40"/>
    <p:sldId id="294" r:id="rId41"/>
    <p:sldId id="283" r:id="rId42"/>
    <p:sldId id="296" r:id="rId43"/>
    <p:sldId id="297" r:id="rId44"/>
    <p:sldId id="298" r:id="rId45"/>
    <p:sldId id="299" r:id="rId46"/>
    <p:sldId id="300" r:id="rId47"/>
    <p:sldId id="301" r:id="rId48"/>
    <p:sldId id="288" r:id="rId49"/>
    <p:sldId id="313" r:id="rId50"/>
  </p:sldIdLst>
  <p:sldSz cx="9144000" cy="6858000" type="screen4x3"/>
  <p:notesSz cx="7086600" cy="90249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03" autoAdjust="0"/>
    <p:restoredTop sz="87993" autoAdjust="0"/>
  </p:normalViewPr>
  <p:slideViewPr>
    <p:cSldViewPr>
      <p:cViewPr varScale="1">
        <p:scale>
          <a:sx n="65" d="100"/>
          <a:sy n="65" d="100"/>
        </p:scale>
        <p:origin x="1518"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989FD6-C6EB-49D9-9DD1-F83972FDB3E3}" type="doc">
      <dgm:prSet loTypeId="urn:microsoft.com/office/officeart/2005/8/layout/cycle6" loCatId="relationship" qsTypeId="urn:microsoft.com/office/officeart/2005/8/quickstyle/simple1" qsCatId="simple" csTypeId="urn:microsoft.com/office/officeart/2005/8/colors/accent1_2" csCatId="accent1" phldr="0"/>
      <dgm:spPr/>
      <dgm:t>
        <a:bodyPr/>
        <a:lstStyle/>
        <a:p>
          <a:endParaRPr lang="en-US"/>
        </a:p>
      </dgm:t>
    </dgm:pt>
    <dgm:pt modelId="{36ED2860-BA4C-4291-95C5-9B20D730C40A}">
      <dgm:prSet phldrT="[Text]" phldr="1"/>
      <dgm:spPr/>
      <dgm:t>
        <a:bodyPr/>
        <a:lstStyle/>
        <a:p>
          <a:endParaRPr lang="en-US" dirty="0"/>
        </a:p>
      </dgm:t>
    </dgm:pt>
    <dgm:pt modelId="{12761FD8-8AF0-4C11-8D7F-2FB4A92DF281}" type="parTrans" cxnId="{52B3B555-80CB-4BBD-9166-BE0587622213}">
      <dgm:prSet/>
      <dgm:spPr/>
      <dgm:t>
        <a:bodyPr/>
        <a:lstStyle/>
        <a:p>
          <a:endParaRPr lang="en-US"/>
        </a:p>
      </dgm:t>
    </dgm:pt>
    <dgm:pt modelId="{A0805553-A0EC-4F0C-ABD4-1561968B8E6A}" type="sibTrans" cxnId="{52B3B555-80CB-4BBD-9166-BE0587622213}">
      <dgm:prSet/>
      <dgm:spPr/>
      <dgm:t>
        <a:bodyPr/>
        <a:lstStyle/>
        <a:p>
          <a:endParaRPr lang="en-US" dirty="0"/>
        </a:p>
      </dgm:t>
    </dgm:pt>
    <dgm:pt modelId="{2F8444F7-2A67-4C08-8597-F8C489D64706}">
      <dgm:prSet phldrT="[Text]" phldr="1"/>
      <dgm:spPr/>
      <dgm:t>
        <a:bodyPr/>
        <a:lstStyle/>
        <a:p>
          <a:endParaRPr lang="en-US" dirty="0"/>
        </a:p>
      </dgm:t>
    </dgm:pt>
    <dgm:pt modelId="{DD361C2B-56C5-4DC4-B14A-EC403C407532}" type="parTrans" cxnId="{881654F0-8980-484A-84DC-CC67A20F07EA}">
      <dgm:prSet/>
      <dgm:spPr/>
      <dgm:t>
        <a:bodyPr/>
        <a:lstStyle/>
        <a:p>
          <a:endParaRPr lang="en-US"/>
        </a:p>
      </dgm:t>
    </dgm:pt>
    <dgm:pt modelId="{354ACC1B-1542-4D8D-8251-3A8EDAC0F3A2}" type="sibTrans" cxnId="{881654F0-8980-484A-84DC-CC67A20F07EA}">
      <dgm:prSet/>
      <dgm:spPr/>
      <dgm:t>
        <a:bodyPr/>
        <a:lstStyle/>
        <a:p>
          <a:endParaRPr lang="en-US" dirty="0"/>
        </a:p>
      </dgm:t>
    </dgm:pt>
    <dgm:pt modelId="{D5F39B99-1553-47BB-BA5B-914254F335B4}">
      <dgm:prSet phldrT="[Text]" phldr="1"/>
      <dgm:spPr/>
      <dgm:t>
        <a:bodyPr/>
        <a:lstStyle/>
        <a:p>
          <a:endParaRPr lang="en-US" dirty="0"/>
        </a:p>
      </dgm:t>
    </dgm:pt>
    <dgm:pt modelId="{88F95A92-FD4B-4D19-8405-7DEEC6088818}" type="parTrans" cxnId="{6D03F69C-AD6C-4B75-9E43-34421338502C}">
      <dgm:prSet/>
      <dgm:spPr/>
      <dgm:t>
        <a:bodyPr/>
        <a:lstStyle/>
        <a:p>
          <a:endParaRPr lang="en-US"/>
        </a:p>
      </dgm:t>
    </dgm:pt>
    <dgm:pt modelId="{F7606698-E891-44F5-B5D1-8D62D803C1C6}" type="sibTrans" cxnId="{6D03F69C-AD6C-4B75-9E43-34421338502C}">
      <dgm:prSet/>
      <dgm:spPr/>
      <dgm:t>
        <a:bodyPr/>
        <a:lstStyle/>
        <a:p>
          <a:endParaRPr lang="en-US" dirty="0"/>
        </a:p>
      </dgm:t>
    </dgm:pt>
    <dgm:pt modelId="{6E56BA89-03C2-4B35-89A7-1278EDA7D40E}">
      <dgm:prSet phldrT="[Text]" phldr="1"/>
      <dgm:spPr/>
      <dgm:t>
        <a:bodyPr/>
        <a:lstStyle/>
        <a:p>
          <a:endParaRPr lang="en-US" dirty="0"/>
        </a:p>
      </dgm:t>
    </dgm:pt>
    <dgm:pt modelId="{83C79E9D-CF4B-4152-9933-FC70C0870D05}" type="parTrans" cxnId="{B7C97A2F-3FA7-41DC-9FEE-D597E5BA80D2}">
      <dgm:prSet/>
      <dgm:spPr/>
      <dgm:t>
        <a:bodyPr/>
        <a:lstStyle/>
        <a:p>
          <a:endParaRPr lang="en-US"/>
        </a:p>
      </dgm:t>
    </dgm:pt>
    <dgm:pt modelId="{6A30EAE0-73DE-4341-9937-4774F253E42F}" type="sibTrans" cxnId="{B7C97A2F-3FA7-41DC-9FEE-D597E5BA80D2}">
      <dgm:prSet/>
      <dgm:spPr/>
      <dgm:t>
        <a:bodyPr/>
        <a:lstStyle/>
        <a:p>
          <a:endParaRPr lang="en-US" dirty="0"/>
        </a:p>
      </dgm:t>
    </dgm:pt>
    <dgm:pt modelId="{0551001C-F249-482B-918D-00D6343789D9}">
      <dgm:prSet phldrT="[Text]" phldr="1"/>
      <dgm:spPr/>
      <dgm:t>
        <a:bodyPr/>
        <a:lstStyle/>
        <a:p>
          <a:endParaRPr lang="en-US" dirty="0"/>
        </a:p>
      </dgm:t>
    </dgm:pt>
    <dgm:pt modelId="{18189118-4A22-412F-9270-A4865BFCC759}" type="parTrans" cxnId="{F0EEBB0E-7819-40F7-A243-140995F6840C}">
      <dgm:prSet/>
      <dgm:spPr/>
      <dgm:t>
        <a:bodyPr/>
        <a:lstStyle/>
        <a:p>
          <a:endParaRPr lang="en-US"/>
        </a:p>
      </dgm:t>
    </dgm:pt>
    <dgm:pt modelId="{CE80A3E3-0250-4C06-A8B5-5ECB85CD3E12}" type="sibTrans" cxnId="{F0EEBB0E-7819-40F7-A243-140995F6840C}">
      <dgm:prSet/>
      <dgm:spPr/>
      <dgm:t>
        <a:bodyPr/>
        <a:lstStyle/>
        <a:p>
          <a:endParaRPr lang="en-US" dirty="0"/>
        </a:p>
      </dgm:t>
    </dgm:pt>
    <dgm:pt modelId="{8A30E20E-7C10-4723-92C3-90FC891BAF7E}" type="pres">
      <dgm:prSet presAssocID="{2E989FD6-C6EB-49D9-9DD1-F83972FDB3E3}" presName="cycle" presStyleCnt="0">
        <dgm:presLayoutVars>
          <dgm:dir/>
          <dgm:resizeHandles val="exact"/>
        </dgm:presLayoutVars>
      </dgm:prSet>
      <dgm:spPr/>
      <dgm:t>
        <a:bodyPr/>
        <a:lstStyle/>
        <a:p>
          <a:endParaRPr lang="en-US"/>
        </a:p>
      </dgm:t>
    </dgm:pt>
    <dgm:pt modelId="{317C9F83-ADED-451D-9180-B9B156DE38C1}" type="pres">
      <dgm:prSet presAssocID="{36ED2860-BA4C-4291-95C5-9B20D730C40A}" presName="node" presStyleLbl="node1" presStyleIdx="0" presStyleCnt="5">
        <dgm:presLayoutVars>
          <dgm:bulletEnabled val="1"/>
        </dgm:presLayoutVars>
      </dgm:prSet>
      <dgm:spPr/>
      <dgm:t>
        <a:bodyPr/>
        <a:lstStyle/>
        <a:p>
          <a:endParaRPr lang="en-US"/>
        </a:p>
      </dgm:t>
    </dgm:pt>
    <dgm:pt modelId="{767773A6-8F45-4F91-A488-769DE043429F}" type="pres">
      <dgm:prSet presAssocID="{36ED2860-BA4C-4291-95C5-9B20D730C40A}" presName="spNode" presStyleCnt="0"/>
      <dgm:spPr/>
    </dgm:pt>
    <dgm:pt modelId="{44433048-CAB3-42C8-A5D3-01BB576B3314}" type="pres">
      <dgm:prSet presAssocID="{A0805553-A0EC-4F0C-ABD4-1561968B8E6A}" presName="sibTrans" presStyleLbl="sibTrans1D1" presStyleIdx="0" presStyleCnt="5"/>
      <dgm:spPr/>
      <dgm:t>
        <a:bodyPr/>
        <a:lstStyle/>
        <a:p>
          <a:endParaRPr lang="en-US"/>
        </a:p>
      </dgm:t>
    </dgm:pt>
    <dgm:pt modelId="{3F81CBE1-EF18-40E0-A5C1-043878FD7E64}" type="pres">
      <dgm:prSet presAssocID="{2F8444F7-2A67-4C08-8597-F8C489D64706}" presName="node" presStyleLbl="node1" presStyleIdx="1" presStyleCnt="5">
        <dgm:presLayoutVars>
          <dgm:bulletEnabled val="1"/>
        </dgm:presLayoutVars>
      </dgm:prSet>
      <dgm:spPr/>
      <dgm:t>
        <a:bodyPr/>
        <a:lstStyle/>
        <a:p>
          <a:endParaRPr lang="en-US"/>
        </a:p>
      </dgm:t>
    </dgm:pt>
    <dgm:pt modelId="{E583FC90-427B-43D5-83C6-F31AEB154706}" type="pres">
      <dgm:prSet presAssocID="{2F8444F7-2A67-4C08-8597-F8C489D64706}" presName="spNode" presStyleCnt="0"/>
      <dgm:spPr/>
    </dgm:pt>
    <dgm:pt modelId="{76C33FDB-9F5B-4CAD-ABCD-BCF980FD533C}" type="pres">
      <dgm:prSet presAssocID="{354ACC1B-1542-4D8D-8251-3A8EDAC0F3A2}" presName="sibTrans" presStyleLbl="sibTrans1D1" presStyleIdx="1" presStyleCnt="5"/>
      <dgm:spPr/>
      <dgm:t>
        <a:bodyPr/>
        <a:lstStyle/>
        <a:p>
          <a:endParaRPr lang="en-US"/>
        </a:p>
      </dgm:t>
    </dgm:pt>
    <dgm:pt modelId="{5ED455F7-70CA-411C-9665-8660320B9CE3}" type="pres">
      <dgm:prSet presAssocID="{D5F39B99-1553-47BB-BA5B-914254F335B4}" presName="node" presStyleLbl="node1" presStyleIdx="2" presStyleCnt="5">
        <dgm:presLayoutVars>
          <dgm:bulletEnabled val="1"/>
        </dgm:presLayoutVars>
      </dgm:prSet>
      <dgm:spPr/>
      <dgm:t>
        <a:bodyPr/>
        <a:lstStyle/>
        <a:p>
          <a:endParaRPr lang="en-US"/>
        </a:p>
      </dgm:t>
    </dgm:pt>
    <dgm:pt modelId="{70F17A65-33AE-46DA-9B5D-85131FA1BF4E}" type="pres">
      <dgm:prSet presAssocID="{D5F39B99-1553-47BB-BA5B-914254F335B4}" presName="spNode" presStyleCnt="0"/>
      <dgm:spPr/>
    </dgm:pt>
    <dgm:pt modelId="{A43184C6-8800-4EC4-9299-E4114FCD4B8E}" type="pres">
      <dgm:prSet presAssocID="{F7606698-E891-44F5-B5D1-8D62D803C1C6}" presName="sibTrans" presStyleLbl="sibTrans1D1" presStyleIdx="2" presStyleCnt="5"/>
      <dgm:spPr/>
      <dgm:t>
        <a:bodyPr/>
        <a:lstStyle/>
        <a:p>
          <a:endParaRPr lang="en-US"/>
        </a:p>
      </dgm:t>
    </dgm:pt>
    <dgm:pt modelId="{D36162AA-4370-4545-ADBD-62DEF9DF9793}" type="pres">
      <dgm:prSet presAssocID="{6E56BA89-03C2-4B35-89A7-1278EDA7D40E}" presName="node" presStyleLbl="node1" presStyleIdx="3" presStyleCnt="5">
        <dgm:presLayoutVars>
          <dgm:bulletEnabled val="1"/>
        </dgm:presLayoutVars>
      </dgm:prSet>
      <dgm:spPr/>
      <dgm:t>
        <a:bodyPr/>
        <a:lstStyle/>
        <a:p>
          <a:endParaRPr lang="en-US"/>
        </a:p>
      </dgm:t>
    </dgm:pt>
    <dgm:pt modelId="{371097C6-1D28-48BC-9C96-EA6F27A44A93}" type="pres">
      <dgm:prSet presAssocID="{6E56BA89-03C2-4B35-89A7-1278EDA7D40E}" presName="spNode" presStyleCnt="0"/>
      <dgm:spPr/>
    </dgm:pt>
    <dgm:pt modelId="{19A08A08-38C7-472D-B1D6-1329065A0CBC}" type="pres">
      <dgm:prSet presAssocID="{6A30EAE0-73DE-4341-9937-4774F253E42F}" presName="sibTrans" presStyleLbl="sibTrans1D1" presStyleIdx="3" presStyleCnt="5"/>
      <dgm:spPr/>
      <dgm:t>
        <a:bodyPr/>
        <a:lstStyle/>
        <a:p>
          <a:endParaRPr lang="en-US"/>
        </a:p>
      </dgm:t>
    </dgm:pt>
    <dgm:pt modelId="{89CDE19A-4C23-4E3F-8EB3-AEACE9B54D60}" type="pres">
      <dgm:prSet presAssocID="{0551001C-F249-482B-918D-00D6343789D9}" presName="node" presStyleLbl="node1" presStyleIdx="4" presStyleCnt="5">
        <dgm:presLayoutVars>
          <dgm:bulletEnabled val="1"/>
        </dgm:presLayoutVars>
      </dgm:prSet>
      <dgm:spPr/>
      <dgm:t>
        <a:bodyPr/>
        <a:lstStyle/>
        <a:p>
          <a:endParaRPr lang="en-US"/>
        </a:p>
      </dgm:t>
    </dgm:pt>
    <dgm:pt modelId="{64093B39-5C70-4C18-AF88-4908AF830A1A}" type="pres">
      <dgm:prSet presAssocID="{0551001C-F249-482B-918D-00D6343789D9}" presName="spNode" presStyleCnt="0"/>
      <dgm:spPr/>
    </dgm:pt>
    <dgm:pt modelId="{A56ADEC2-D67B-47D4-9EA7-2831F401DF65}" type="pres">
      <dgm:prSet presAssocID="{CE80A3E3-0250-4C06-A8B5-5ECB85CD3E12}" presName="sibTrans" presStyleLbl="sibTrans1D1" presStyleIdx="4" presStyleCnt="5"/>
      <dgm:spPr/>
      <dgm:t>
        <a:bodyPr/>
        <a:lstStyle/>
        <a:p>
          <a:endParaRPr lang="en-US"/>
        </a:p>
      </dgm:t>
    </dgm:pt>
  </dgm:ptLst>
  <dgm:cxnLst>
    <dgm:cxn modelId="{8CD3FE61-DEF5-4F30-964C-B74DFABBC368}" type="presOf" srcId="{F7606698-E891-44F5-B5D1-8D62D803C1C6}" destId="{A43184C6-8800-4EC4-9299-E4114FCD4B8E}" srcOrd="0" destOrd="0" presId="urn:microsoft.com/office/officeart/2005/8/layout/cycle6"/>
    <dgm:cxn modelId="{53C53E57-8519-4745-9633-6E1F6AC70F40}" type="presOf" srcId="{CE80A3E3-0250-4C06-A8B5-5ECB85CD3E12}" destId="{A56ADEC2-D67B-47D4-9EA7-2831F401DF65}" srcOrd="0" destOrd="0" presId="urn:microsoft.com/office/officeart/2005/8/layout/cycle6"/>
    <dgm:cxn modelId="{98FAF7C4-3067-45AD-81D9-F8EE6A2A78E3}" type="presOf" srcId="{0551001C-F249-482B-918D-00D6343789D9}" destId="{89CDE19A-4C23-4E3F-8EB3-AEACE9B54D60}" srcOrd="0" destOrd="0" presId="urn:microsoft.com/office/officeart/2005/8/layout/cycle6"/>
    <dgm:cxn modelId="{B7C97A2F-3FA7-41DC-9FEE-D597E5BA80D2}" srcId="{2E989FD6-C6EB-49D9-9DD1-F83972FDB3E3}" destId="{6E56BA89-03C2-4B35-89A7-1278EDA7D40E}" srcOrd="3" destOrd="0" parTransId="{83C79E9D-CF4B-4152-9933-FC70C0870D05}" sibTransId="{6A30EAE0-73DE-4341-9937-4774F253E42F}"/>
    <dgm:cxn modelId="{F0EEBB0E-7819-40F7-A243-140995F6840C}" srcId="{2E989FD6-C6EB-49D9-9DD1-F83972FDB3E3}" destId="{0551001C-F249-482B-918D-00D6343789D9}" srcOrd="4" destOrd="0" parTransId="{18189118-4A22-412F-9270-A4865BFCC759}" sibTransId="{CE80A3E3-0250-4C06-A8B5-5ECB85CD3E12}"/>
    <dgm:cxn modelId="{6D03F69C-AD6C-4B75-9E43-34421338502C}" srcId="{2E989FD6-C6EB-49D9-9DD1-F83972FDB3E3}" destId="{D5F39B99-1553-47BB-BA5B-914254F335B4}" srcOrd="2" destOrd="0" parTransId="{88F95A92-FD4B-4D19-8405-7DEEC6088818}" sibTransId="{F7606698-E891-44F5-B5D1-8D62D803C1C6}"/>
    <dgm:cxn modelId="{6441D8A6-AD5F-4DE1-98D2-603829AF7517}" type="presOf" srcId="{354ACC1B-1542-4D8D-8251-3A8EDAC0F3A2}" destId="{76C33FDB-9F5B-4CAD-ABCD-BCF980FD533C}" srcOrd="0" destOrd="0" presId="urn:microsoft.com/office/officeart/2005/8/layout/cycle6"/>
    <dgm:cxn modelId="{46E59A60-6030-4197-8F23-EDA8D5678228}" type="presOf" srcId="{6A30EAE0-73DE-4341-9937-4774F253E42F}" destId="{19A08A08-38C7-472D-B1D6-1329065A0CBC}" srcOrd="0" destOrd="0" presId="urn:microsoft.com/office/officeart/2005/8/layout/cycle6"/>
    <dgm:cxn modelId="{881654F0-8980-484A-84DC-CC67A20F07EA}" srcId="{2E989FD6-C6EB-49D9-9DD1-F83972FDB3E3}" destId="{2F8444F7-2A67-4C08-8597-F8C489D64706}" srcOrd="1" destOrd="0" parTransId="{DD361C2B-56C5-4DC4-B14A-EC403C407532}" sibTransId="{354ACC1B-1542-4D8D-8251-3A8EDAC0F3A2}"/>
    <dgm:cxn modelId="{53E984BA-7287-4041-BBDE-C97F0C6AF1B3}" type="presOf" srcId="{2F8444F7-2A67-4C08-8597-F8C489D64706}" destId="{3F81CBE1-EF18-40E0-A5C1-043878FD7E64}" srcOrd="0" destOrd="0" presId="urn:microsoft.com/office/officeart/2005/8/layout/cycle6"/>
    <dgm:cxn modelId="{BFC166D0-D429-4CFD-807F-61724A3C64BE}" type="presOf" srcId="{A0805553-A0EC-4F0C-ABD4-1561968B8E6A}" destId="{44433048-CAB3-42C8-A5D3-01BB576B3314}" srcOrd="0" destOrd="0" presId="urn:microsoft.com/office/officeart/2005/8/layout/cycle6"/>
    <dgm:cxn modelId="{1BDF2720-5E04-4CAF-8B24-ACD0D7B75635}" type="presOf" srcId="{6E56BA89-03C2-4B35-89A7-1278EDA7D40E}" destId="{D36162AA-4370-4545-ADBD-62DEF9DF9793}" srcOrd="0" destOrd="0" presId="urn:microsoft.com/office/officeart/2005/8/layout/cycle6"/>
    <dgm:cxn modelId="{2565FE03-A548-4D72-AA0F-A4E7D8709B14}" type="presOf" srcId="{36ED2860-BA4C-4291-95C5-9B20D730C40A}" destId="{317C9F83-ADED-451D-9180-B9B156DE38C1}" srcOrd="0" destOrd="0" presId="urn:microsoft.com/office/officeart/2005/8/layout/cycle6"/>
    <dgm:cxn modelId="{37DED464-3C9A-4528-BD63-8400C41C4855}" type="presOf" srcId="{2E989FD6-C6EB-49D9-9DD1-F83972FDB3E3}" destId="{8A30E20E-7C10-4723-92C3-90FC891BAF7E}" srcOrd="0" destOrd="0" presId="urn:microsoft.com/office/officeart/2005/8/layout/cycle6"/>
    <dgm:cxn modelId="{0D489ACF-2A80-4F42-A0EF-24B89F2E198B}" type="presOf" srcId="{D5F39B99-1553-47BB-BA5B-914254F335B4}" destId="{5ED455F7-70CA-411C-9665-8660320B9CE3}" srcOrd="0" destOrd="0" presId="urn:microsoft.com/office/officeart/2005/8/layout/cycle6"/>
    <dgm:cxn modelId="{52B3B555-80CB-4BBD-9166-BE0587622213}" srcId="{2E989FD6-C6EB-49D9-9DD1-F83972FDB3E3}" destId="{36ED2860-BA4C-4291-95C5-9B20D730C40A}" srcOrd="0" destOrd="0" parTransId="{12761FD8-8AF0-4C11-8D7F-2FB4A92DF281}" sibTransId="{A0805553-A0EC-4F0C-ABD4-1561968B8E6A}"/>
    <dgm:cxn modelId="{0E0AF59C-C016-4709-A94F-7D00B82E6CE3}" type="presParOf" srcId="{8A30E20E-7C10-4723-92C3-90FC891BAF7E}" destId="{317C9F83-ADED-451D-9180-B9B156DE38C1}" srcOrd="0" destOrd="0" presId="urn:microsoft.com/office/officeart/2005/8/layout/cycle6"/>
    <dgm:cxn modelId="{90BD5F96-96DD-4D45-A7D8-585579494D8B}" type="presParOf" srcId="{8A30E20E-7C10-4723-92C3-90FC891BAF7E}" destId="{767773A6-8F45-4F91-A488-769DE043429F}" srcOrd="1" destOrd="0" presId="urn:microsoft.com/office/officeart/2005/8/layout/cycle6"/>
    <dgm:cxn modelId="{71873AC9-4C8E-40DF-BC79-2C33FF004637}" type="presParOf" srcId="{8A30E20E-7C10-4723-92C3-90FC891BAF7E}" destId="{44433048-CAB3-42C8-A5D3-01BB576B3314}" srcOrd="2" destOrd="0" presId="urn:microsoft.com/office/officeart/2005/8/layout/cycle6"/>
    <dgm:cxn modelId="{5597F775-475A-4722-A63A-E1E0E5BF80FA}" type="presParOf" srcId="{8A30E20E-7C10-4723-92C3-90FC891BAF7E}" destId="{3F81CBE1-EF18-40E0-A5C1-043878FD7E64}" srcOrd="3" destOrd="0" presId="urn:microsoft.com/office/officeart/2005/8/layout/cycle6"/>
    <dgm:cxn modelId="{7CD85F06-FD9B-46DF-92DB-125F3F3F1743}" type="presParOf" srcId="{8A30E20E-7C10-4723-92C3-90FC891BAF7E}" destId="{E583FC90-427B-43D5-83C6-F31AEB154706}" srcOrd="4" destOrd="0" presId="urn:microsoft.com/office/officeart/2005/8/layout/cycle6"/>
    <dgm:cxn modelId="{2B8164C4-211F-4082-84AD-AEC12DE2AC44}" type="presParOf" srcId="{8A30E20E-7C10-4723-92C3-90FC891BAF7E}" destId="{76C33FDB-9F5B-4CAD-ABCD-BCF980FD533C}" srcOrd="5" destOrd="0" presId="urn:microsoft.com/office/officeart/2005/8/layout/cycle6"/>
    <dgm:cxn modelId="{4DA4A216-5B5E-4FAD-B0B1-9C2E61A3AC2A}" type="presParOf" srcId="{8A30E20E-7C10-4723-92C3-90FC891BAF7E}" destId="{5ED455F7-70CA-411C-9665-8660320B9CE3}" srcOrd="6" destOrd="0" presId="urn:microsoft.com/office/officeart/2005/8/layout/cycle6"/>
    <dgm:cxn modelId="{30FAB97A-17FC-4FDF-9336-4853530ED98D}" type="presParOf" srcId="{8A30E20E-7C10-4723-92C3-90FC891BAF7E}" destId="{70F17A65-33AE-46DA-9B5D-85131FA1BF4E}" srcOrd="7" destOrd="0" presId="urn:microsoft.com/office/officeart/2005/8/layout/cycle6"/>
    <dgm:cxn modelId="{A51100DC-DEC4-4E12-9E38-91F7524D5432}" type="presParOf" srcId="{8A30E20E-7C10-4723-92C3-90FC891BAF7E}" destId="{A43184C6-8800-4EC4-9299-E4114FCD4B8E}" srcOrd="8" destOrd="0" presId="urn:microsoft.com/office/officeart/2005/8/layout/cycle6"/>
    <dgm:cxn modelId="{E42476D0-29AA-446E-9BEA-AB6A06398E76}" type="presParOf" srcId="{8A30E20E-7C10-4723-92C3-90FC891BAF7E}" destId="{D36162AA-4370-4545-ADBD-62DEF9DF9793}" srcOrd="9" destOrd="0" presId="urn:microsoft.com/office/officeart/2005/8/layout/cycle6"/>
    <dgm:cxn modelId="{83D93EF6-C05F-48EA-ADA2-5E74B5E6D31C}" type="presParOf" srcId="{8A30E20E-7C10-4723-92C3-90FC891BAF7E}" destId="{371097C6-1D28-48BC-9C96-EA6F27A44A93}" srcOrd="10" destOrd="0" presId="urn:microsoft.com/office/officeart/2005/8/layout/cycle6"/>
    <dgm:cxn modelId="{F526CC34-121D-4EC2-ACF7-4CEE958CDEEC}" type="presParOf" srcId="{8A30E20E-7C10-4723-92C3-90FC891BAF7E}" destId="{19A08A08-38C7-472D-B1D6-1329065A0CBC}" srcOrd="11" destOrd="0" presId="urn:microsoft.com/office/officeart/2005/8/layout/cycle6"/>
    <dgm:cxn modelId="{42F8AD18-0801-4272-A631-8B643C9C1243}" type="presParOf" srcId="{8A30E20E-7C10-4723-92C3-90FC891BAF7E}" destId="{89CDE19A-4C23-4E3F-8EB3-AEACE9B54D60}" srcOrd="12" destOrd="0" presId="urn:microsoft.com/office/officeart/2005/8/layout/cycle6"/>
    <dgm:cxn modelId="{6066782C-0243-4655-AE79-DC107D2FF083}" type="presParOf" srcId="{8A30E20E-7C10-4723-92C3-90FC891BAF7E}" destId="{64093B39-5C70-4C18-AF88-4908AF830A1A}" srcOrd="13" destOrd="0" presId="urn:microsoft.com/office/officeart/2005/8/layout/cycle6"/>
    <dgm:cxn modelId="{3C1736FB-1A67-49A2-A1BE-4ED1902FBD13}" type="presParOf" srcId="{8A30E20E-7C10-4723-92C3-90FC891BAF7E}" destId="{A56ADEC2-D67B-47D4-9EA7-2831F401DF65}"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51247"/>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014100" y="0"/>
            <a:ext cx="3070860" cy="451247"/>
          </a:xfrm>
          <a:prstGeom prst="rect">
            <a:avLst/>
          </a:prstGeom>
        </p:spPr>
        <p:txBody>
          <a:bodyPr vert="horz" lIns="91440" tIns="45720" rIns="91440" bIns="45720" rtlCol="0"/>
          <a:lstStyle>
            <a:lvl1pPr algn="r">
              <a:defRPr sz="1200"/>
            </a:lvl1pPr>
          </a:lstStyle>
          <a:p>
            <a:fld id="{80E51977-DF32-499C-BAF2-82640FDA5859}" type="datetimeFigureOut">
              <a:rPr lang="en-US" smtClean="0"/>
              <a:pPr/>
              <a:t>11/18/2014</a:t>
            </a:fld>
            <a:endParaRPr lang="en-US" dirty="0"/>
          </a:p>
        </p:txBody>
      </p:sp>
      <p:sp>
        <p:nvSpPr>
          <p:cNvPr id="4" name="Slide Image Placeholder 3"/>
          <p:cNvSpPr>
            <a:spLocks noGrp="1" noRot="1" noChangeAspect="1"/>
          </p:cNvSpPr>
          <p:nvPr>
            <p:ph type="sldImg" idx="2"/>
          </p:nvPr>
        </p:nvSpPr>
        <p:spPr>
          <a:xfrm>
            <a:off x="1287463" y="676275"/>
            <a:ext cx="4511675" cy="33845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8660" y="4286846"/>
            <a:ext cx="5669280" cy="406122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572125"/>
            <a:ext cx="3070860" cy="45124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14100" y="8572125"/>
            <a:ext cx="3070860" cy="451247"/>
          </a:xfrm>
          <a:prstGeom prst="rect">
            <a:avLst/>
          </a:prstGeom>
        </p:spPr>
        <p:txBody>
          <a:bodyPr vert="horz" lIns="91440" tIns="45720" rIns="91440" bIns="45720" rtlCol="0" anchor="b"/>
          <a:lstStyle>
            <a:lvl1pPr algn="r">
              <a:defRPr sz="1200"/>
            </a:lvl1pPr>
          </a:lstStyle>
          <a:p>
            <a:fld id="{B093D5A7-E2D6-4BE0-9CC1-3A4ECA55652A}" type="slidenum">
              <a:rPr lang="en-US" smtClean="0"/>
              <a:pPr/>
              <a:t>‹#›</a:t>
            </a:fld>
            <a:endParaRPr lang="en-US" dirty="0"/>
          </a:p>
        </p:txBody>
      </p:sp>
    </p:spTree>
    <p:extLst>
      <p:ext uri="{BB962C8B-B14F-4D97-AF65-F5344CB8AC3E}">
        <p14:creationId xmlns:p14="http://schemas.microsoft.com/office/powerpoint/2010/main" val="9570324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Header Placeholder 1"/>
          <p:cNvSpPr>
            <a:spLocks noGrp="1"/>
          </p:cNvSpPr>
          <p:nvPr>
            <p:ph type="hdr" sz="quarter"/>
          </p:nvPr>
        </p:nvSpPr>
        <p:spPr bwMode="auto">
          <a:noFill/>
          <a:ln>
            <a:miter lim="800000"/>
            <a:headEnd/>
            <a:tailEnd/>
          </a:ln>
        </p:spPr>
        <p:txBody>
          <a:bodyPr/>
          <a:lstStyle/>
          <a:p>
            <a:r>
              <a:rPr lang="en-US" dirty="0" smtClean="0">
                <a:latin typeface="Calibri" pitchFamily="34" charset="0"/>
                <a:ea typeface="ＭＳ Ｐゴシック" pitchFamily="34" charset="-128"/>
              </a:rPr>
              <a:t>NC Guide to the SIOP Model Institute             The SIOP Model Overview</a:t>
            </a:r>
          </a:p>
        </p:txBody>
      </p:sp>
      <p:sp>
        <p:nvSpPr>
          <p:cNvPr id="81923" name="Slide Number Placeholder 6"/>
          <p:cNvSpPr>
            <a:spLocks noGrp="1"/>
          </p:cNvSpPr>
          <p:nvPr>
            <p:ph type="sldNum" sz="quarter" idx="5"/>
          </p:nvPr>
        </p:nvSpPr>
        <p:spPr bwMode="auto">
          <a:noFill/>
          <a:ln>
            <a:miter lim="800000"/>
            <a:headEnd/>
            <a:tailEnd/>
          </a:ln>
        </p:spPr>
        <p:txBody>
          <a:bodyPr/>
          <a:lstStyle/>
          <a:p>
            <a:fld id="{2BF85640-AE8B-4061-84D4-7F193ED53A75}" type="slidenum">
              <a:rPr lang="en-US"/>
              <a:pPr/>
              <a:t>3</a:t>
            </a:fld>
            <a:endParaRPr lang="en-US" dirty="0"/>
          </a:p>
        </p:txBody>
      </p:sp>
      <p:sp>
        <p:nvSpPr>
          <p:cNvPr id="81924" name="Rectangle 7"/>
          <p:cNvSpPr txBox="1">
            <a:spLocks noGrp="1" noChangeArrowheads="1"/>
          </p:cNvSpPr>
          <p:nvPr/>
        </p:nvSpPr>
        <p:spPr bwMode="auto">
          <a:xfrm>
            <a:off x="4014789" y="8572469"/>
            <a:ext cx="3070225" cy="450942"/>
          </a:xfrm>
          <a:prstGeom prst="rect">
            <a:avLst/>
          </a:prstGeom>
          <a:noFill/>
          <a:ln w="9525">
            <a:noFill/>
            <a:miter lim="800000"/>
            <a:headEnd/>
            <a:tailEnd/>
          </a:ln>
        </p:spPr>
        <p:txBody>
          <a:bodyPr lIns="91432" tIns="45716" rIns="91432" bIns="45716" anchor="b"/>
          <a:lstStyle/>
          <a:p>
            <a:pPr algn="r" eaLnBrk="1" hangingPunct="1"/>
            <a:fld id="{56F9A6B2-C642-414C-95CA-B8379CAE17DC}" type="slidenum">
              <a:rPr lang="en-US" sz="1200">
                <a:latin typeface="Calibri" pitchFamily="34" charset="0"/>
              </a:rPr>
              <a:pPr algn="r" eaLnBrk="1" hangingPunct="1"/>
              <a:t>3</a:t>
            </a:fld>
            <a:endParaRPr lang="en-US" sz="1200" dirty="0">
              <a:latin typeface="Calibri" pitchFamily="34" charset="0"/>
            </a:endParaRPr>
          </a:p>
        </p:txBody>
      </p:sp>
      <p:sp>
        <p:nvSpPr>
          <p:cNvPr id="8192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1926" name="Rectangle 3"/>
          <p:cNvSpPr>
            <a:spLocks noGrp="1" noChangeArrowheads="1"/>
          </p:cNvSpPr>
          <p:nvPr>
            <p:ph type="body" idx="1"/>
          </p:nvPr>
        </p:nvSpPr>
        <p:spPr bwMode="auto">
          <a:noFill/>
        </p:spPr>
        <p:txBody>
          <a:bodyPr/>
          <a:lstStyle/>
          <a:p>
            <a:pPr eaLnBrk="1" hangingPunct="1">
              <a:spcBef>
                <a:spcPct val="0"/>
              </a:spcBef>
            </a:pPr>
            <a:r>
              <a:rPr lang="en-US" dirty="0" smtClean="0">
                <a:latin typeface="Arial" pitchFamily="34" charset="0"/>
                <a:ea typeface="ＭＳ Ｐゴシック" pitchFamily="34" charset="-128"/>
                <a:cs typeface="Arial" pitchFamily="34" charset="0"/>
              </a:rPr>
              <a:t>p. 5 “Making Content Comprehensible” highlight sentence. Explicit teaching of academic English is crucial  Students will not always just pick it up. Which comes first – the chicken or the egg? Same with academic learning; which comes first – academic content proficiency or academic language proficiency?  Can you be proficient in content without being proficiency in the language of that content? Embedding language instruction in content enhances content knowledge and language proficiency.</a:t>
            </a:r>
          </a:p>
          <a:p>
            <a:pPr eaLnBrk="1" hangingPunct="1">
              <a:spcBef>
                <a:spcPct val="0"/>
              </a:spcBef>
            </a:pPr>
            <a:endParaRPr lang="en-US" dirty="0" smtClean="0">
              <a:latin typeface="Arial" pitchFamily="34" charset="0"/>
              <a:ea typeface="ＭＳ Ｐゴシック" pitchFamily="34" charset="-128"/>
              <a:cs typeface="Arial" pitchFamily="34" charset="0"/>
            </a:endParaRPr>
          </a:p>
          <a:p>
            <a:pPr eaLnBrk="1" hangingPunct="1">
              <a:spcBef>
                <a:spcPct val="0"/>
              </a:spcBef>
            </a:pPr>
            <a:r>
              <a:rPr lang="en-US" dirty="0" smtClean="0">
                <a:latin typeface="Arial" pitchFamily="34" charset="0"/>
                <a:ea typeface="ＭＳ Ｐゴシック" pitchFamily="34" charset="-128"/>
                <a:cs typeface="Arial" pitchFamily="34" charset="0"/>
              </a:rPr>
              <a:t>FRIEND</a:t>
            </a:r>
          </a:p>
          <a:p>
            <a:pPr eaLnBrk="1" hangingPunct="1">
              <a:spcBef>
                <a:spcPct val="0"/>
              </a:spcBef>
            </a:pPr>
            <a:r>
              <a:rPr lang="en-US" dirty="0" smtClean="0">
                <a:latin typeface="Arial" pitchFamily="34" charset="0"/>
                <a:ea typeface="ＭＳ Ｐゴシック" pitchFamily="34" charset="-128"/>
                <a:cs typeface="Arial" pitchFamily="34" charset="0"/>
              </a:rPr>
              <a:t>POET</a:t>
            </a:r>
          </a:p>
          <a:p>
            <a:pPr eaLnBrk="1" hangingPunct="1">
              <a:spcBef>
                <a:spcPct val="0"/>
              </a:spcBef>
            </a:pPr>
            <a:r>
              <a:rPr lang="en-US" dirty="0" smtClean="0">
                <a:latin typeface="Arial" pitchFamily="34" charset="0"/>
                <a:ea typeface="ＭＳ Ｐゴシック" pitchFamily="34" charset="-128"/>
                <a:cs typeface="Arial" pitchFamily="34" charset="0"/>
              </a:rPr>
              <a:t>ECONOMIST</a:t>
            </a:r>
          </a:p>
          <a:p>
            <a:pPr eaLnBrk="1" hangingPunct="1">
              <a:spcBef>
                <a:spcPct val="0"/>
              </a:spcBef>
            </a:pPr>
            <a:r>
              <a:rPr lang="en-US" dirty="0" smtClean="0">
                <a:latin typeface="Arial" pitchFamily="34" charset="0"/>
                <a:ea typeface="ＭＳ Ｐゴシック" pitchFamily="34" charset="-128"/>
                <a:cs typeface="Arial" pitchFamily="34" charset="0"/>
              </a:rPr>
              <a:t>SCIENTIST/BOTONIST</a:t>
            </a:r>
          </a:p>
          <a:p>
            <a:pPr eaLnBrk="1" hangingPunct="1">
              <a:spcBef>
                <a:spcPct val="0"/>
              </a:spcBef>
            </a:pPr>
            <a:r>
              <a:rPr lang="en-US" dirty="0" smtClean="0">
                <a:latin typeface="Arial" pitchFamily="34" charset="0"/>
                <a:ea typeface="ＭＳ Ｐゴシック" pitchFamily="34" charset="-128"/>
                <a:cs typeface="Arial" pitchFamily="34" charset="0"/>
              </a:rPr>
              <a:t>HISTORIAN</a:t>
            </a:r>
          </a:p>
        </p:txBody>
      </p:sp>
    </p:spTree>
    <p:extLst>
      <p:ext uri="{BB962C8B-B14F-4D97-AF65-F5344CB8AC3E}">
        <p14:creationId xmlns:p14="http://schemas.microsoft.com/office/powerpoint/2010/main" val="14265891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093D5A7-E2D6-4BE0-9CC1-3A4ECA55652A}" type="slidenum">
              <a:rPr lang="en-US" smtClean="0"/>
              <a:pPr/>
              <a:t>49</a:t>
            </a:fld>
            <a:endParaRPr lang="en-US" dirty="0"/>
          </a:p>
        </p:txBody>
      </p:sp>
    </p:spTree>
    <p:extLst>
      <p:ext uri="{BB962C8B-B14F-4D97-AF65-F5344CB8AC3E}">
        <p14:creationId xmlns:p14="http://schemas.microsoft.com/office/powerpoint/2010/main" val="2640321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Header Placeholder 1"/>
          <p:cNvSpPr>
            <a:spLocks noGrp="1"/>
          </p:cNvSpPr>
          <p:nvPr>
            <p:ph type="hdr" sz="quarter"/>
          </p:nvPr>
        </p:nvSpPr>
        <p:spPr bwMode="auto">
          <a:noFill/>
          <a:ln>
            <a:miter lim="800000"/>
            <a:headEnd/>
            <a:tailEnd/>
          </a:ln>
        </p:spPr>
        <p:txBody>
          <a:bodyPr/>
          <a:lstStyle/>
          <a:p>
            <a:r>
              <a:rPr lang="en-US" dirty="0" smtClean="0">
                <a:latin typeface="Calibri" pitchFamily="34" charset="0"/>
                <a:ea typeface="ＭＳ Ｐゴシック" pitchFamily="34" charset="-128"/>
              </a:rPr>
              <a:t>NC Guide to the SIOP Model Institute             The SIOP Model Overview</a:t>
            </a:r>
          </a:p>
        </p:txBody>
      </p:sp>
      <p:sp>
        <p:nvSpPr>
          <p:cNvPr id="82947" name="Slide Number Placeholder 6"/>
          <p:cNvSpPr>
            <a:spLocks noGrp="1"/>
          </p:cNvSpPr>
          <p:nvPr>
            <p:ph type="sldNum" sz="quarter" idx="5"/>
          </p:nvPr>
        </p:nvSpPr>
        <p:spPr bwMode="auto">
          <a:noFill/>
          <a:ln>
            <a:miter lim="800000"/>
            <a:headEnd/>
            <a:tailEnd/>
          </a:ln>
        </p:spPr>
        <p:txBody>
          <a:bodyPr/>
          <a:lstStyle/>
          <a:p>
            <a:fld id="{8B3EA03B-F601-4F37-921C-0F1C970DB111}" type="slidenum">
              <a:rPr lang="en-US"/>
              <a:pPr/>
              <a:t>4</a:t>
            </a:fld>
            <a:endParaRPr lang="en-US" dirty="0"/>
          </a:p>
        </p:txBody>
      </p:sp>
      <p:sp>
        <p:nvSpPr>
          <p:cNvPr id="82948" name="Rectangle 7"/>
          <p:cNvSpPr txBox="1">
            <a:spLocks noGrp="1" noChangeArrowheads="1"/>
          </p:cNvSpPr>
          <p:nvPr/>
        </p:nvSpPr>
        <p:spPr bwMode="auto">
          <a:xfrm>
            <a:off x="4014789" y="8572469"/>
            <a:ext cx="3070225" cy="450942"/>
          </a:xfrm>
          <a:prstGeom prst="rect">
            <a:avLst/>
          </a:prstGeom>
          <a:noFill/>
          <a:ln w="9525">
            <a:noFill/>
            <a:miter lim="800000"/>
            <a:headEnd/>
            <a:tailEnd/>
          </a:ln>
        </p:spPr>
        <p:txBody>
          <a:bodyPr lIns="91432" tIns="45716" rIns="91432" bIns="45716" anchor="b"/>
          <a:lstStyle/>
          <a:p>
            <a:pPr algn="r" eaLnBrk="1" hangingPunct="1"/>
            <a:fld id="{7D419E6E-6692-4E68-B843-4EE286B2BE35}" type="slidenum">
              <a:rPr lang="en-US" sz="1200">
                <a:latin typeface="Calibri" pitchFamily="34" charset="0"/>
              </a:rPr>
              <a:pPr algn="r" eaLnBrk="1" hangingPunct="1"/>
              <a:t>4</a:t>
            </a:fld>
            <a:endParaRPr lang="en-US" sz="1200" dirty="0">
              <a:latin typeface="Calibri" pitchFamily="34" charset="0"/>
            </a:endParaRPr>
          </a:p>
        </p:txBody>
      </p:sp>
      <p:sp>
        <p:nvSpPr>
          <p:cNvPr id="8294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50" name="Rectangle 3"/>
          <p:cNvSpPr>
            <a:spLocks noGrp="1" noChangeArrowheads="1"/>
          </p:cNvSpPr>
          <p:nvPr>
            <p:ph type="body" idx="1"/>
          </p:nvPr>
        </p:nvSpPr>
        <p:spPr bwMode="auto">
          <a:noFill/>
        </p:spPr>
        <p:txBody>
          <a:bodyPr/>
          <a:lstStyle/>
          <a:p>
            <a:pPr eaLnBrk="1" hangingPunct="1">
              <a:spcBef>
                <a:spcPct val="0"/>
              </a:spcBef>
            </a:pPr>
            <a:r>
              <a:rPr lang="en-US" dirty="0" smtClean="0">
                <a:latin typeface="Arial" pitchFamily="34" charset="0"/>
                <a:ea typeface="ＭＳ Ｐゴシック" pitchFamily="34" charset="-128"/>
                <a:cs typeface="Arial" pitchFamily="34" charset="0"/>
              </a:rPr>
              <a:t>Header will show.</a:t>
            </a:r>
          </a:p>
          <a:p>
            <a:pPr eaLnBrk="1" hangingPunct="1">
              <a:spcBef>
                <a:spcPct val="0"/>
              </a:spcBef>
            </a:pPr>
            <a:r>
              <a:rPr lang="en-US" b="1" dirty="0" smtClean="0">
                <a:latin typeface="Arial" pitchFamily="34" charset="0"/>
                <a:ea typeface="ＭＳ Ｐゴシック" pitchFamily="34" charset="-128"/>
                <a:cs typeface="Arial" pitchFamily="34" charset="0"/>
              </a:rPr>
              <a:t>Click</a:t>
            </a:r>
            <a:r>
              <a:rPr lang="en-US" dirty="0" smtClean="0">
                <a:latin typeface="Arial" pitchFamily="34" charset="0"/>
                <a:ea typeface="ＭＳ Ｐゴシック" pitchFamily="34" charset="-128"/>
                <a:cs typeface="Arial" pitchFamily="34" charset="0"/>
              </a:rPr>
              <a:t> once for components to appear</a:t>
            </a:r>
          </a:p>
          <a:p>
            <a:pPr eaLnBrk="1" hangingPunct="1">
              <a:spcBef>
                <a:spcPct val="0"/>
              </a:spcBef>
            </a:pPr>
            <a:endParaRPr lang="en-US" dirty="0" smtClean="0">
              <a:latin typeface="Arial" pitchFamily="34" charset="0"/>
              <a:ea typeface="ＭＳ Ｐゴシック" pitchFamily="34" charset="-128"/>
              <a:cs typeface="Arial" pitchFamily="34" charset="0"/>
            </a:endParaRPr>
          </a:p>
          <a:p>
            <a:pPr eaLnBrk="1" hangingPunct="1">
              <a:spcBef>
                <a:spcPct val="0"/>
              </a:spcBef>
            </a:pPr>
            <a:r>
              <a:rPr lang="en-US" dirty="0" smtClean="0">
                <a:latin typeface="Arial" pitchFamily="34" charset="0"/>
                <a:ea typeface="ＭＳ Ｐゴシック" pitchFamily="34" charset="-128"/>
                <a:cs typeface="Arial" pitchFamily="34" charset="0"/>
              </a:rPr>
              <a:t>Ask if these 8 things look familiar or if they are new or strange.</a:t>
            </a:r>
          </a:p>
          <a:p>
            <a:pPr eaLnBrk="1" hangingPunct="1">
              <a:spcBef>
                <a:spcPct val="0"/>
              </a:spcBef>
            </a:pPr>
            <a:r>
              <a:rPr lang="en-US" dirty="0" smtClean="0">
                <a:latin typeface="Arial" pitchFamily="34" charset="0"/>
                <a:ea typeface="ＭＳ Ｐゴシック" pitchFamily="34" charset="-128"/>
                <a:cs typeface="Arial" pitchFamily="34" charset="0"/>
              </a:rPr>
              <a:t>Can joke – How many of you prepare before you teach a lesson?  (If admin in room tell then they better say yes because admin is here!)</a:t>
            </a:r>
          </a:p>
          <a:p>
            <a:pPr eaLnBrk="1" hangingPunct="1">
              <a:spcBef>
                <a:spcPct val="0"/>
              </a:spcBef>
            </a:pPr>
            <a:r>
              <a:rPr lang="en-US" dirty="0" smtClean="0">
                <a:latin typeface="Arial" pitchFamily="34" charset="0"/>
                <a:ea typeface="ＭＳ Ｐゴシック" pitchFamily="34" charset="-128"/>
                <a:cs typeface="Arial" pitchFamily="34" charset="0"/>
              </a:rPr>
              <a:t>Point out that what makes SIOP is the focus on the language – such as in the use of Language Objectives in addition to Content Objectives.</a:t>
            </a:r>
          </a:p>
          <a:p>
            <a:pPr eaLnBrk="1" hangingPunct="1">
              <a:spcBef>
                <a:spcPct val="0"/>
              </a:spcBef>
            </a:pPr>
            <a:r>
              <a:rPr lang="en-US" dirty="0" smtClean="0">
                <a:latin typeface="Arial" pitchFamily="34" charset="0"/>
                <a:ea typeface="ＭＳ Ｐゴシック" pitchFamily="34" charset="-128"/>
                <a:cs typeface="Arial" pitchFamily="34" charset="0"/>
              </a:rPr>
              <a:t>Explain that this presentation will go quickly through each of the 8 components of the SIOP model.</a:t>
            </a:r>
          </a:p>
          <a:p>
            <a:pPr eaLnBrk="1" hangingPunct="1">
              <a:spcBef>
                <a:spcPct val="0"/>
              </a:spcBef>
            </a:pPr>
            <a:r>
              <a:rPr lang="en-US" b="1" dirty="0" smtClean="0">
                <a:latin typeface="Arial" pitchFamily="34" charset="0"/>
                <a:ea typeface="ＭＳ Ｐゴシック" pitchFamily="34" charset="-128"/>
                <a:cs typeface="Arial" pitchFamily="34" charset="0"/>
              </a:rPr>
              <a:t>Click</a:t>
            </a:r>
            <a:r>
              <a:rPr lang="en-US" dirty="0" smtClean="0">
                <a:latin typeface="Arial" pitchFamily="34" charset="0"/>
                <a:ea typeface="ＭＳ Ｐゴシック" pitchFamily="34" charset="-128"/>
                <a:cs typeface="Arial" pitchFamily="34" charset="0"/>
              </a:rPr>
              <a:t> for next slide</a:t>
            </a:r>
          </a:p>
          <a:p>
            <a:pPr eaLnBrk="1" hangingPunct="1">
              <a:spcBef>
                <a:spcPct val="0"/>
              </a:spcBef>
            </a:pPr>
            <a:endParaRPr lang="en-US" dirty="0" smtClean="0">
              <a:latin typeface="Arial" pitchFamily="34" charset="0"/>
              <a:ea typeface="ＭＳ Ｐゴシック" pitchFamily="34" charset="-128"/>
              <a:cs typeface="Arial" pitchFamily="34" charset="0"/>
            </a:endParaRPr>
          </a:p>
          <a:p>
            <a:pPr eaLnBrk="1" hangingPunct="1">
              <a:spcBef>
                <a:spcPct val="0"/>
              </a:spcBef>
            </a:pPr>
            <a:endParaRPr lang="en-US" dirty="0" smtClean="0">
              <a:latin typeface="Arial" pitchFamily="34" charset="0"/>
              <a:ea typeface="ＭＳ Ｐゴシック" pitchFamily="34" charset="-128"/>
              <a:cs typeface="Arial" pitchFamily="34" charset="0"/>
            </a:endParaRPr>
          </a:p>
          <a:p>
            <a:pPr eaLnBrk="1" hangingPunct="1">
              <a:spcBef>
                <a:spcPct val="0"/>
              </a:spcBef>
            </a:pPr>
            <a:endParaRPr lang="en-US" dirty="0" smtClean="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3076523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a:lstStyle/>
          <a:p>
            <a:r>
              <a:rPr lang="en-US" dirty="0" smtClean="0">
                <a:ea typeface="ＭＳ Ｐゴシック" pitchFamily="34" charset="-128"/>
              </a:rPr>
              <a:t>Think about the escalator or copy machine or voice activation or curb cut-outs for wheelchair access.</a:t>
            </a:r>
          </a:p>
          <a:p>
            <a:r>
              <a:rPr lang="en-US" sz="1600" b="1" dirty="0" smtClean="0">
                <a:ea typeface="ＭＳ Ｐゴシック" pitchFamily="34" charset="-128"/>
              </a:rPr>
              <a:t>SIOP</a:t>
            </a:r>
          </a:p>
          <a:p>
            <a:pPr>
              <a:buClr>
                <a:srgbClr val="FF0000"/>
              </a:buClr>
              <a:buFontTx/>
              <a:buChar char="•"/>
            </a:pPr>
            <a:r>
              <a:rPr lang="en-US" dirty="0" smtClean="0">
                <a:latin typeface="Times New Roman" pitchFamily="18" charset="0"/>
                <a:ea typeface="ＭＳ Ｐゴシック" pitchFamily="34" charset="-128"/>
                <a:cs typeface="Times New Roman" pitchFamily="18" charset="0"/>
              </a:rPr>
              <a:t> Is good for ALL students, not just English language </a:t>
            </a:r>
          </a:p>
          <a:p>
            <a:pPr>
              <a:buClr>
                <a:srgbClr val="FF0000"/>
              </a:buClr>
            </a:pPr>
            <a:r>
              <a:rPr lang="en-US" dirty="0" smtClean="0">
                <a:latin typeface="Times New Roman" pitchFamily="18" charset="0"/>
                <a:ea typeface="ＭＳ Ｐゴシック" pitchFamily="34" charset="-128"/>
                <a:cs typeface="Times New Roman" pitchFamily="18" charset="0"/>
              </a:rPr>
              <a:t>   learners!                      </a:t>
            </a:r>
          </a:p>
          <a:p>
            <a:endParaRPr lang="en-US" dirty="0" smtClean="0">
              <a:ea typeface="ＭＳ Ｐゴシック" pitchFamily="34" charset="-128"/>
            </a:endParaRPr>
          </a:p>
          <a:p>
            <a:pPr>
              <a:buClr>
                <a:srgbClr val="FF0000"/>
              </a:buClr>
              <a:buFontTx/>
              <a:buChar char="•"/>
            </a:pPr>
            <a:r>
              <a:rPr lang="en-US" dirty="0" smtClean="0">
                <a:latin typeface="Times New Roman" pitchFamily="18" charset="0"/>
                <a:ea typeface="ＭＳ Ｐゴシック" pitchFamily="34" charset="-128"/>
                <a:cs typeface="Times New Roman" pitchFamily="18" charset="0"/>
              </a:rPr>
              <a:t>Is research based!</a:t>
            </a:r>
          </a:p>
          <a:p>
            <a:pPr>
              <a:buClr>
                <a:srgbClr val="FF0000"/>
              </a:buClr>
            </a:pPr>
            <a:endParaRPr lang="en-US" dirty="0" smtClean="0">
              <a:latin typeface="Times New Roman" pitchFamily="18" charset="0"/>
              <a:ea typeface="ＭＳ Ｐゴシック" pitchFamily="34" charset="-128"/>
              <a:cs typeface="Times New Roman" pitchFamily="18" charset="0"/>
            </a:endParaRPr>
          </a:p>
          <a:p>
            <a:pPr>
              <a:buClr>
                <a:srgbClr val="FF0000"/>
              </a:buClr>
              <a:buFontTx/>
              <a:buChar char="•"/>
            </a:pPr>
            <a:r>
              <a:rPr lang="en-US" dirty="0" smtClean="0">
                <a:latin typeface="Times New Roman" pitchFamily="18" charset="0"/>
                <a:ea typeface="ＭＳ Ｐゴシック" pitchFamily="34" charset="-128"/>
                <a:cs typeface="Times New Roman" pitchFamily="18" charset="0"/>
              </a:rPr>
              <a:t> Content teachers teach content supported by language</a:t>
            </a:r>
          </a:p>
          <a:p>
            <a:pPr>
              <a:buClr>
                <a:srgbClr val="FF0000"/>
              </a:buClr>
              <a:buFontTx/>
              <a:buChar char="•"/>
            </a:pPr>
            <a:endParaRPr lang="en-US" dirty="0" smtClean="0">
              <a:latin typeface="Times New Roman" pitchFamily="18" charset="0"/>
              <a:ea typeface="ＭＳ Ｐゴシック" pitchFamily="34" charset="-128"/>
              <a:cs typeface="Times New Roman" pitchFamily="18" charset="0"/>
            </a:endParaRPr>
          </a:p>
          <a:p>
            <a:pPr>
              <a:buClr>
                <a:srgbClr val="FF0000"/>
              </a:buClr>
              <a:buFontTx/>
              <a:buChar char="•"/>
            </a:pPr>
            <a:r>
              <a:rPr lang="en-US" dirty="0" smtClean="0">
                <a:latin typeface="Times New Roman" pitchFamily="18" charset="0"/>
                <a:ea typeface="ＭＳ Ｐゴシック" pitchFamily="34" charset="-128"/>
                <a:cs typeface="Times New Roman" pitchFamily="18" charset="0"/>
              </a:rPr>
              <a:t> ESL teachers teach the language of content areas</a:t>
            </a:r>
          </a:p>
          <a:p>
            <a:endParaRPr lang="en-US" dirty="0" smtClean="0">
              <a:ea typeface="ＭＳ Ｐゴシック" pitchFamily="34" charset="-128"/>
            </a:endParaRPr>
          </a:p>
          <a:p>
            <a:endParaRPr lang="en-US" dirty="0" smtClean="0">
              <a:ea typeface="ＭＳ Ｐゴシック" pitchFamily="34" charset="-128"/>
            </a:endParaRPr>
          </a:p>
        </p:txBody>
      </p:sp>
      <p:sp>
        <p:nvSpPr>
          <p:cNvPr id="83972" name="Header Placeholder 3"/>
          <p:cNvSpPr>
            <a:spLocks noGrp="1"/>
          </p:cNvSpPr>
          <p:nvPr>
            <p:ph type="hdr" sz="quarter"/>
          </p:nvPr>
        </p:nvSpPr>
        <p:spPr bwMode="auto">
          <a:noFill/>
          <a:ln>
            <a:miter lim="800000"/>
            <a:headEnd/>
            <a:tailEnd/>
          </a:ln>
        </p:spPr>
        <p:txBody>
          <a:bodyPr/>
          <a:lstStyle/>
          <a:p>
            <a:r>
              <a:rPr lang="en-US" dirty="0" smtClean="0">
                <a:latin typeface="Calibri" pitchFamily="34" charset="0"/>
                <a:ea typeface="ＭＳ Ｐゴシック" pitchFamily="34" charset="-128"/>
              </a:rPr>
              <a:t>NC Guide to the SIOP Model Institute             The SIOP Model Overview</a:t>
            </a:r>
          </a:p>
        </p:txBody>
      </p:sp>
      <p:sp>
        <p:nvSpPr>
          <p:cNvPr id="83973" name="Slide Number Placeholder 4"/>
          <p:cNvSpPr>
            <a:spLocks noGrp="1"/>
          </p:cNvSpPr>
          <p:nvPr>
            <p:ph type="sldNum" sz="quarter" idx="5"/>
          </p:nvPr>
        </p:nvSpPr>
        <p:spPr bwMode="auto">
          <a:noFill/>
          <a:ln>
            <a:miter lim="800000"/>
            <a:headEnd/>
            <a:tailEnd/>
          </a:ln>
        </p:spPr>
        <p:txBody>
          <a:bodyPr/>
          <a:lstStyle/>
          <a:p>
            <a:fld id="{3C121B9B-1247-403B-A79D-8977AEDFD802}" type="slidenum">
              <a:rPr lang="en-US"/>
              <a:pPr/>
              <a:t>5</a:t>
            </a:fld>
            <a:endParaRPr lang="en-US" dirty="0"/>
          </a:p>
        </p:txBody>
      </p:sp>
    </p:spTree>
    <p:extLst>
      <p:ext uri="{BB962C8B-B14F-4D97-AF65-F5344CB8AC3E}">
        <p14:creationId xmlns:p14="http://schemas.microsoft.com/office/powerpoint/2010/main" val="2687204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bwMode="auto">
          <a:noFill/>
          <a:ln>
            <a:miter lim="800000"/>
            <a:headEnd/>
            <a:tailEnd/>
          </a:ln>
        </p:spPr>
        <p:txBody>
          <a:bodyPr/>
          <a:lstStyle/>
          <a:p>
            <a:fld id="{0EC4EE5F-94FB-4818-BBDA-CADD153BB856}" type="slidenum">
              <a:rPr lang="en-US"/>
              <a:pPr/>
              <a:t>7</a:t>
            </a:fld>
            <a:endParaRPr lang="en-US" dirty="0"/>
          </a:p>
        </p:txBody>
      </p:sp>
      <p:sp>
        <p:nvSpPr>
          <p:cNvPr id="860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6020" name="Rectangle 3"/>
          <p:cNvSpPr>
            <a:spLocks noGrp="1" noChangeArrowheads="1"/>
          </p:cNvSpPr>
          <p:nvPr>
            <p:ph type="body" idx="1"/>
          </p:nvPr>
        </p:nvSpPr>
        <p:spPr bwMode="auto">
          <a:noFill/>
        </p:spPr>
        <p:txBody>
          <a:bodyPr/>
          <a:lstStyle/>
          <a:p>
            <a:r>
              <a:rPr lang="en-US" dirty="0" smtClean="0">
                <a:ea typeface="ＭＳ Ｐゴシック" pitchFamily="34" charset="-128"/>
              </a:rPr>
              <a:t>Help participants to understand that there are 3 features to Building Background that enhance the effectiveness of our lessons---SIOP helps teachers to EXPLICITLY LINK TO STUDENT’S BACKGROUND, EXPLICITLY AND INTENTIONALLY LINK TO PAST LEARNING OVER AND OVER AGAIN, AND EXPLICITLY DEVELOP KEY VOCABULARY SO THAT IT IS ACQUIRED BY ALL STUDENTS!</a:t>
            </a:r>
          </a:p>
        </p:txBody>
      </p:sp>
    </p:spTree>
    <p:extLst>
      <p:ext uri="{BB962C8B-B14F-4D97-AF65-F5344CB8AC3E}">
        <p14:creationId xmlns:p14="http://schemas.microsoft.com/office/powerpoint/2010/main" val="1502694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p:spPr>
        <p:txBody>
          <a:bodyPr/>
          <a:lstStyle/>
          <a:p>
            <a:r>
              <a:rPr lang="en-US" dirty="0" smtClean="0"/>
              <a:t>Prior knowledge has a large influence on student performance, explaining up to 81% of the variance in posttest scores (Dochy, Segers, &amp; Buehl, 1999).</a:t>
            </a:r>
          </a:p>
          <a:p>
            <a:endParaRPr lang="en-US" dirty="0" smtClean="0"/>
          </a:p>
        </p:txBody>
      </p:sp>
      <p:sp>
        <p:nvSpPr>
          <p:cNvPr id="28676" name="Slide Number Placeholder 3"/>
          <p:cNvSpPr>
            <a:spLocks noGrp="1"/>
          </p:cNvSpPr>
          <p:nvPr>
            <p:ph type="sldNum" sz="quarter" idx="5"/>
          </p:nvPr>
        </p:nvSpPr>
        <p:spPr>
          <a:noFill/>
        </p:spPr>
        <p:txBody>
          <a:bodyPr/>
          <a:lstStyle/>
          <a:p>
            <a:fld id="{DCA97238-7839-4769-8167-13F579CE2D86}" type="slidenum">
              <a:rPr lang="en-US" smtClean="0"/>
              <a:pPr/>
              <a:t>10</a:t>
            </a:fld>
            <a:endParaRPr lang="en-US" dirty="0" smtClean="0"/>
          </a:p>
        </p:txBody>
      </p:sp>
    </p:spTree>
    <p:extLst>
      <p:ext uri="{BB962C8B-B14F-4D97-AF65-F5344CB8AC3E}">
        <p14:creationId xmlns:p14="http://schemas.microsoft.com/office/powerpoint/2010/main" val="266157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DCB97103-D3D0-40D1-AFD1-B5FC26E68983}" type="slidenum">
              <a:rPr lang="en-US" smtClean="0"/>
              <a:pPr/>
              <a:t>26</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dirty="0" smtClean="0"/>
              <a:t>FROM REVAE:  I think that we should ask them to brainstorm ideas at their respective tables for activities that would build background prior to conducting this guided reading exercise.</a:t>
            </a:r>
          </a:p>
          <a:p>
            <a:pPr eaLnBrk="1" hangingPunct="1"/>
            <a:endParaRPr lang="en-US" dirty="0" smtClean="0"/>
          </a:p>
          <a:p>
            <a:pPr eaLnBrk="1" hangingPunct="1"/>
            <a:r>
              <a:rPr lang="en-US" dirty="0" smtClean="0"/>
              <a:t>FROM JAMESIA/MELISSA:Ask participants to read the story and then to write an appropriate title.  After a few minutes ask volunteers to share their titles.  Have volunteers expand on title they wrote: what made them think it was about music? Men? Card playing?  Have participants analyze why some people think it is about music and others about playing cards.  Identify words with multiple meanings: play, stand, diamonds, tempo, arrangement, reverie, score.  </a:t>
            </a:r>
          </a:p>
          <a:p>
            <a:pPr eaLnBrk="1" hangingPunct="1"/>
            <a:r>
              <a:rPr lang="en-US" dirty="0" smtClean="0"/>
              <a:t>Key to difficulty -- Reader has no background knowledge.  Does not know context of reading. It could be either playing cards or playing music. </a:t>
            </a:r>
          </a:p>
        </p:txBody>
      </p:sp>
    </p:spTree>
    <p:extLst>
      <p:ext uri="{BB962C8B-B14F-4D97-AF65-F5344CB8AC3E}">
        <p14:creationId xmlns:p14="http://schemas.microsoft.com/office/powerpoint/2010/main" val="965467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8AEA424E-17B8-47FF-BE28-1DF8FF67018D}" type="slidenum">
              <a:rPr lang="en-US" smtClean="0"/>
              <a:pPr/>
              <a:t>27</a:t>
            </a:fld>
            <a:endParaRPr lang="en-US" dirty="0"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marL="224325" indent="-224325">
              <a:lnSpc>
                <a:spcPct val="80000"/>
              </a:lnSpc>
            </a:pPr>
            <a:r>
              <a:rPr lang="en-US" sz="800" b="1" dirty="0" smtClean="0"/>
              <a:t>National Reading Panel</a:t>
            </a:r>
            <a:r>
              <a:rPr lang="en-US" sz="800" dirty="0" smtClean="0"/>
              <a:t> (2000) said: Comprehension development cannot be understood without examining the role of vocabulary knowledge. Students’ success in school depends on their ability to read and listen with comprehension.  (comprehensible input- idea being not going to learn if they don’t understand)</a:t>
            </a:r>
          </a:p>
          <a:p>
            <a:pPr marL="224325" indent="-224325">
              <a:lnSpc>
                <a:spcPct val="80000"/>
              </a:lnSpc>
            </a:pPr>
            <a:r>
              <a:rPr lang="en-US" sz="800" b="1" dirty="0" smtClean="0"/>
              <a:t>What do we know?</a:t>
            </a:r>
            <a:r>
              <a:rPr lang="en-US" sz="800" dirty="0" smtClean="0"/>
              <a:t> “The Matthew Effects” – “the rich get richer and the poor get poorer”</a:t>
            </a:r>
          </a:p>
          <a:p>
            <a:pPr marL="224325" indent="-224325">
              <a:lnSpc>
                <a:spcPct val="80000"/>
              </a:lnSpc>
            </a:pPr>
            <a:r>
              <a:rPr lang="en-US" sz="800" dirty="0" smtClean="0"/>
              <a:t>Good readers read more, become better readers, and learn more words; poor readers read less, become poorer readers, and learn fewer words.</a:t>
            </a:r>
          </a:p>
          <a:p>
            <a:pPr marL="224325" indent="-224325">
              <a:lnSpc>
                <a:spcPct val="80000"/>
              </a:lnSpc>
            </a:pPr>
            <a:r>
              <a:rPr lang="en-US" sz="800" dirty="0" smtClean="0"/>
              <a:t>What can we do???  “How can we help students develop the kind of vocabulary knowledge they need to be successful?”</a:t>
            </a:r>
          </a:p>
          <a:p>
            <a:pPr marL="224325" indent="-224325">
              <a:lnSpc>
                <a:spcPct val="80000"/>
              </a:lnSpc>
            </a:pPr>
            <a:r>
              <a:rPr lang="en-US" sz="800" b="1" dirty="0" smtClean="0"/>
              <a:t>Incidental learning is important </a:t>
            </a:r>
          </a:p>
          <a:p>
            <a:pPr marL="672976" lvl="1" indent="-224325">
              <a:lnSpc>
                <a:spcPct val="80000"/>
              </a:lnSpc>
              <a:buFontTx/>
              <a:buChar char="•"/>
            </a:pPr>
            <a:r>
              <a:rPr lang="en-US" sz="800" dirty="0" smtClean="0"/>
              <a:t>Oral language experiences</a:t>
            </a:r>
          </a:p>
          <a:p>
            <a:pPr marL="224325" indent="-224325">
              <a:lnSpc>
                <a:spcPct val="80000"/>
              </a:lnSpc>
            </a:pPr>
            <a:r>
              <a:rPr lang="en-US" sz="800" dirty="0" smtClean="0"/>
              <a:t>	- At school / - At home</a:t>
            </a:r>
          </a:p>
          <a:p>
            <a:pPr marL="672976" lvl="1" indent="-224325">
              <a:lnSpc>
                <a:spcPct val="80000"/>
              </a:lnSpc>
              <a:buFontTx/>
              <a:buChar char="•"/>
            </a:pPr>
            <a:r>
              <a:rPr lang="en-US" sz="800" dirty="0" smtClean="0"/>
              <a:t>Reading, Being read to, Talking about books</a:t>
            </a:r>
          </a:p>
          <a:p>
            <a:pPr marL="224325" indent="-224325">
              <a:lnSpc>
                <a:spcPct val="80000"/>
              </a:lnSpc>
            </a:pPr>
            <a:r>
              <a:rPr lang="en-US" sz="800" dirty="0" smtClean="0"/>
              <a:t>	Link between word knowledge and phonological awareness. Vocabulary knowledge helps beginning readers decode. </a:t>
            </a:r>
            <a:r>
              <a:rPr lang="en-US" sz="800" b="1" dirty="0" smtClean="0"/>
              <a:t>An extensive vocabulary is the bridge between the word-level processes of phonics and the cognitive processes of comprehension.</a:t>
            </a:r>
          </a:p>
          <a:p>
            <a:pPr marL="224325" indent="-224325">
              <a:lnSpc>
                <a:spcPct val="80000"/>
              </a:lnSpc>
            </a:pPr>
            <a:r>
              <a:rPr lang="en-US" sz="800" b="1" dirty="0" smtClean="0"/>
              <a:t>Reading Panel (2000) said :</a:t>
            </a:r>
          </a:p>
          <a:p>
            <a:pPr marL="224325" indent="-224325">
              <a:lnSpc>
                <a:spcPct val="80000"/>
              </a:lnSpc>
            </a:pPr>
            <a:r>
              <a:rPr lang="en-US" sz="800" b="1" dirty="0" smtClean="0"/>
              <a:t>	</a:t>
            </a:r>
            <a:r>
              <a:rPr lang="en-US" sz="800" dirty="0" smtClean="0"/>
              <a:t>“No one single instruction method is sufficient for optimal vocabulary learning. Effective instruction must use a variety of methods to help students acquire new words and increase the depth of their word knowledge over time.” </a:t>
            </a:r>
          </a:p>
          <a:p>
            <a:pPr marL="224325" indent="-224325">
              <a:lnSpc>
                <a:spcPct val="80000"/>
              </a:lnSpc>
            </a:pPr>
            <a:r>
              <a:rPr lang="en-US" sz="800" dirty="0" smtClean="0"/>
              <a:t>Many psychologists believe in the dual-coding theory which says knowledge is stored in 2 forms – a linguistic form and an imagery or nonlinguistic form. The linguistic is words/language; the imagery/nonlinguistic form is expressed as mental pictures or even physical sensations, such as smell, taste, touch, sound, kinesthetic association.</a:t>
            </a:r>
          </a:p>
          <a:p>
            <a:pPr marL="224325" indent="-224325">
              <a:lnSpc>
                <a:spcPct val="80000"/>
              </a:lnSpc>
            </a:pPr>
            <a:r>
              <a:rPr lang="en-US" sz="800" dirty="0" smtClean="0"/>
              <a:t>The more we use both systems of representation, the better we are able to think about and recall our knowledge. Brain research verifies this – more networks created easier to retrieve info.</a:t>
            </a:r>
          </a:p>
          <a:p>
            <a:pPr marL="224325" indent="-224325">
              <a:lnSpc>
                <a:spcPct val="80000"/>
              </a:lnSpc>
            </a:pPr>
            <a:r>
              <a:rPr lang="en-US" sz="800" dirty="0" smtClean="0"/>
              <a:t>This research is important for us, as teachers. The primary way we present new knowledge is linguistic – thru words.  What happens when we use nonlinguistic means too?</a:t>
            </a:r>
          </a:p>
          <a:p>
            <a:pPr marL="224325" indent="-224325">
              <a:lnSpc>
                <a:spcPct val="80000"/>
              </a:lnSpc>
            </a:pPr>
            <a:r>
              <a:rPr lang="en-US" sz="800" dirty="0" smtClean="0"/>
              <a:t>	Marzano in “Building Background for Academic Achievement” reports research that nonlinguistic based techniques produced voc gains that were 37 percentile points higher than those produced by having students review definitions, and 21 percentile points higher than those produced by having students generate sentences that demonstrated an understanding of vocabulary words.</a:t>
            </a:r>
          </a:p>
          <a:p>
            <a:pPr marL="224325" indent="-224325">
              <a:lnSpc>
                <a:spcPct val="80000"/>
              </a:lnSpc>
            </a:pPr>
            <a:r>
              <a:rPr lang="en-US" sz="800" dirty="0" smtClean="0"/>
              <a:t>What are nonlinguistic means: graphic organizers , pictures, pictographs OHT, mental pictures, concrete representations (manipulatives / realia), kinesthetic activity (role play a circuit / a fraction-numerator and denominator)</a:t>
            </a:r>
          </a:p>
          <a:p>
            <a:pPr marL="224325" indent="-224325">
              <a:lnSpc>
                <a:spcPct val="80000"/>
              </a:lnSpc>
            </a:pPr>
            <a:r>
              <a:rPr lang="en-US" sz="800" dirty="0" smtClean="0"/>
              <a:t>Cognates are words that are spelled identically or near-identically, and often have the same meaning in more than one language. Example: occupation –ocupación (Spanish)</a:t>
            </a:r>
          </a:p>
          <a:p>
            <a:pPr marL="224325" indent="-224325"/>
            <a:r>
              <a:rPr lang="en-US" sz="800" dirty="0" smtClean="0"/>
              <a:t>Estimated to be 10,000 – 15,000 Spanish-English cognates  /1/3 to ½ of the average educated person’s active vocabulary. </a:t>
            </a:r>
          </a:p>
          <a:p>
            <a:pPr marL="224325" indent="-224325"/>
            <a:r>
              <a:rPr lang="en-US" sz="800" dirty="0" smtClean="0"/>
              <a:t>Therefore: instruction in how to use cognates beneficial to Spanish-speaking ELLs. They activate prior language knowledge and may help students understand the meaning of a passage. </a:t>
            </a:r>
          </a:p>
          <a:p>
            <a:pPr marL="224325" indent="-224325">
              <a:buFontTx/>
              <a:buChar char="•"/>
            </a:pPr>
            <a:endParaRPr lang="en-US" sz="800" dirty="0" smtClean="0"/>
          </a:p>
        </p:txBody>
      </p:sp>
    </p:spTree>
    <p:extLst>
      <p:ext uri="{BB962C8B-B14F-4D97-AF65-F5344CB8AC3E}">
        <p14:creationId xmlns:p14="http://schemas.microsoft.com/office/powerpoint/2010/main" val="11906843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txBox="1">
            <a:spLocks noGrp="1" noChangeArrowheads="1"/>
          </p:cNvSpPr>
          <p:nvPr/>
        </p:nvSpPr>
        <p:spPr bwMode="auto">
          <a:xfrm>
            <a:off x="4014100" y="8572125"/>
            <a:ext cx="3070860" cy="451247"/>
          </a:xfrm>
          <a:prstGeom prst="rect">
            <a:avLst/>
          </a:prstGeom>
          <a:noFill/>
          <a:ln w="9525">
            <a:noFill/>
            <a:miter lim="800000"/>
            <a:headEnd/>
            <a:tailEnd/>
          </a:ln>
        </p:spPr>
        <p:txBody>
          <a:bodyPr anchor="b"/>
          <a:lstStyle/>
          <a:p>
            <a:pPr algn="r"/>
            <a:fld id="{CD2F11FC-D018-4A6F-824E-1BC720222605}" type="slidenum">
              <a:rPr lang="en-US" sz="1200"/>
              <a:pPr algn="r"/>
              <a:t>36</a:t>
            </a:fld>
            <a:endParaRPr lang="en-US" sz="1200" dirty="0"/>
          </a:p>
        </p:txBody>
      </p:sp>
      <p:sp>
        <p:nvSpPr>
          <p:cNvPr id="79875" name="Rectangle 2"/>
          <p:cNvSpPr>
            <a:spLocks noGrp="1" noRot="1" noChangeAspect="1" noChangeArrowheads="1" noTextEdit="1"/>
          </p:cNvSpPr>
          <p:nvPr>
            <p:ph type="sldImg"/>
          </p:nvPr>
        </p:nvSpPr>
        <p:spPr>
          <a:solidFill>
            <a:srgbClr val="FFFFFF"/>
          </a:solidFill>
          <a:ln/>
        </p:spPr>
      </p:sp>
      <p:sp>
        <p:nvSpPr>
          <p:cNvPr id="79876" name="Rectangle 3"/>
          <p:cNvSpPr>
            <a:spLocks noGrp="1" noChangeArrowheads="1"/>
          </p:cNvSpPr>
          <p:nvPr>
            <p:ph type="body" idx="1"/>
          </p:nvPr>
        </p:nvSpPr>
        <p:spPr>
          <a:noFill/>
          <a:ln>
            <a:solidFill>
              <a:srgbClr val="000000"/>
            </a:solidFill>
          </a:ln>
        </p:spPr>
        <p:txBody>
          <a:bodyPr/>
          <a:lstStyle/>
          <a:p>
            <a:pPr eaLnBrk="1" hangingPunct="1"/>
            <a:endParaRPr lang="en-US" dirty="0" smtClean="0">
              <a:latin typeface="Arial" pitchFamily="34" charset="0"/>
            </a:endParaRPr>
          </a:p>
        </p:txBody>
      </p:sp>
    </p:spTree>
    <p:extLst>
      <p:ext uri="{BB962C8B-B14F-4D97-AF65-F5344CB8AC3E}">
        <p14:creationId xmlns:p14="http://schemas.microsoft.com/office/powerpoint/2010/main" val="255182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0CCC951F-30B2-46AD-982F-60F3E8675BB4}" type="slidenum">
              <a:rPr lang="en-US" smtClean="0"/>
              <a:pPr/>
              <a:t>48</a:t>
            </a:fld>
            <a:endParaRPr lang="en-US" dirty="0"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r>
              <a:rPr lang="en-US" sz="800" u="sng" dirty="0" smtClean="0"/>
              <a:t>4-Square chart</a:t>
            </a:r>
          </a:p>
          <a:p>
            <a:pPr eaLnBrk="1" hangingPunct="1">
              <a:buFontTx/>
              <a:buChar char="•"/>
            </a:pPr>
            <a:r>
              <a:rPr lang="en-US" sz="800" dirty="0" smtClean="0"/>
              <a:t>Divide paper/index card into 4 squares</a:t>
            </a:r>
          </a:p>
          <a:p>
            <a:pPr eaLnBrk="1" hangingPunct="1">
              <a:buFontTx/>
              <a:buChar char="•"/>
            </a:pPr>
            <a:r>
              <a:rPr lang="en-US" sz="800" dirty="0" smtClean="0"/>
              <a:t>Write the new word in the top left square</a:t>
            </a:r>
          </a:p>
          <a:p>
            <a:pPr eaLnBrk="1" hangingPunct="1">
              <a:buFontTx/>
              <a:buChar char="•"/>
            </a:pPr>
            <a:r>
              <a:rPr lang="en-US" sz="800" dirty="0" smtClean="0"/>
              <a:t>Write the definition in the bottom left square</a:t>
            </a:r>
          </a:p>
          <a:p>
            <a:pPr eaLnBrk="1" hangingPunct="1">
              <a:buFontTx/>
              <a:buChar char="•"/>
            </a:pPr>
            <a:r>
              <a:rPr lang="en-US" sz="800" dirty="0" smtClean="0"/>
              <a:t>Write a personal association for the word, a synonym, an antonym, or an L1 translation in the top right square. (Choose one of these.  Might use this square to differentiate among English proficiency levels.)</a:t>
            </a:r>
          </a:p>
          <a:p>
            <a:pPr eaLnBrk="1" hangingPunct="1">
              <a:buFontTx/>
              <a:buChar char="•"/>
            </a:pPr>
            <a:r>
              <a:rPr lang="en-US" sz="800" dirty="0" smtClean="0"/>
              <a:t>Draw a picture of the word in the bottom right square.</a:t>
            </a:r>
          </a:p>
          <a:p>
            <a:pPr eaLnBrk="1" hangingPunct="1">
              <a:buFontTx/>
              <a:buChar char="•"/>
            </a:pPr>
            <a:endParaRPr lang="en-US" sz="800" dirty="0" smtClean="0"/>
          </a:p>
          <a:p>
            <a:pPr eaLnBrk="1" hangingPunct="1"/>
            <a:r>
              <a:rPr lang="en-US" sz="800" u="sng" dirty="0" smtClean="0"/>
              <a:t>Shape poems</a:t>
            </a:r>
            <a:r>
              <a:rPr lang="en-US" sz="800" dirty="0" smtClean="0"/>
              <a:t> describe an object and write the poem in the shape of that object.</a:t>
            </a:r>
          </a:p>
          <a:p>
            <a:pPr eaLnBrk="1" hangingPunct="1"/>
            <a:r>
              <a:rPr lang="en-US" sz="800" u="sng" dirty="0" smtClean="0"/>
              <a:t>Word sorts</a:t>
            </a:r>
            <a:r>
              <a:rPr lang="en-US" sz="800" dirty="0" smtClean="0"/>
              <a:t>: Students group words into categories according to some feature these words share.  These can be based on their meaning, such as plants, or on  phonetics/affixes, such as words that begin with the “m” sound/have a prefix.  Word sorts can be open or closed. In open word sorts students determine how to group the words. In closed sorts the teacher describes how to group the words.</a:t>
            </a:r>
          </a:p>
          <a:p>
            <a:pPr eaLnBrk="1" hangingPunct="1"/>
            <a:r>
              <a:rPr lang="en-US" sz="800" u="sng" dirty="0" smtClean="0"/>
              <a:t>Word Wall</a:t>
            </a:r>
            <a:r>
              <a:rPr lang="en-US" sz="800" dirty="0" smtClean="0"/>
              <a:t>: specific to one content area/objective (handout example)</a:t>
            </a:r>
          </a:p>
          <a:p>
            <a:pPr eaLnBrk="1" hangingPunct="1">
              <a:buFontTx/>
              <a:buChar char="•"/>
            </a:pPr>
            <a:r>
              <a:rPr lang="en-US" sz="800" dirty="0" smtClean="0"/>
              <a:t>Key words displayed alphabetically</a:t>
            </a:r>
          </a:p>
          <a:p>
            <a:pPr eaLnBrk="1" hangingPunct="1">
              <a:buFontTx/>
              <a:buChar char="•"/>
            </a:pPr>
            <a:r>
              <a:rPr lang="en-US" sz="800" dirty="0" smtClean="0"/>
              <a:t>Revisited frequently during lessons</a:t>
            </a:r>
          </a:p>
          <a:p>
            <a:pPr eaLnBrk="1" hangingPunct="1">
              <a:buFontTx/>
              <a:buChar char="•"/>
            </a:pPr>
            <a:r>
              <a:rPr lang="en-US" sz="800" dirty="0" smtClean="0"/>
              <a:t>Students use words throughout unit</a:t>
            </a:r>
          </a:p>
          <a:p>
            <a:pPr eaLnBrk="1" hangingPunct="1">
              <a:buFontTx/>
              <a:buChar char="•"/>
            </a:pPr>
            <a:r>
              <a:rPr lang="en-US" sz="800" dirty="0" smtClean="0"/>
              <a:t>Remove some words regularly to keep words displayed to a reasonable number  </a:t>
            </a:r>
          </a:p>
          <a:p>
            <a:pPr eaLnBrk="1" hangingPunct="1"/>
            <a:endParaRPr lang="en-US" sz="800" dirty="0" smtClean="0"/>
          </a:p>
          <a:p>
            <a:pPr eaLnBrk="1" hangingPunct="1"/>
            <a:r>
              <a:rPr lang="en-US" sz="800" u="sng" dirty="0" smtClean="0"/>
              <a:t>Word maps</a:t>
            </a:r>
            <a:r>
              <a:rPr lang="en-US" sz="800" dirty="0" smtClean="0"/>
              <a:t> are graphic organizers used to internalize word meanings. Opportunities for identifying the key word in several contexts are provided.</a:t>
            </a:r>
          </a:p>
          <a:p>
            <a:pPr eaLnBrk="1" hangingPunct="1"/>
            <a:r>
              <a:rPr lang="en-US" sz="800" dirty="0" smtClean="0"/>
              <a:t>Handout gives several examples.  From website: http://www.ncela.gwu.edu/practice/itc/index.htm   </a:t>
            </a:r>
          </a:p>
          <a:p>
            <a:pPr eaLnBrk="1" hangingPunct="1"/>
            <a:endParaRPr lang="en-US" sz="800" dirty="0" smtClean="0"/>
          </a:p>
          <a:p>
            <a:pPr eaLnBrk="1" hangingPunct="1"/>
            <a:r>
              <a:rPr lang="en-US" sz="800" u="sng" dirty="0" smtClean="0"/>
              <a:t>What-I-Know-Sentences</a:t>
            </a:r>
          </a:p>
          <a:p>
            <a:pPr eaLnBrk="1" hangingPunct="1">
              <a:buFontTx/>
              <a:buChar char="•"/>
            </a:pPr>
            <a:r>
              <a:rPr lang="en-US" sz="800" dirty="0" smtClean="0"/>
              <a:t>Assign  the following jobs to a group: recorder, reporter, timekeeper (a person may have more than 1 job, but everyone must have at least one)</a:t>
            </a:r>
          </a:p>
          <a:p>
            <a:pPr eaLnBrk="1" hangingPunct="1">
              <a:buFontTx/>
              <a:buChar char="•"/>
            </a:pPr>
            <a:r>
              <a:rPr lang="en-US" sz="800" dirty="0" smtClean="0"/>
              <a:t>Using the term assigned, work as a team to write as many sentences as you can that reflect what you know about the term.</a:t>
            </a:r>
          </a:p>
          <a:p>
            <a:pPr eaLnBrk="1" hangingPunct="1">
              <a:buFontTx/>
              <a:buChar char="•"/>
            </a:pPr>
            <a:r>
              <a:rPr lang="en-US" sz="800" dirty="0" smtClean="0"/>
              <a:t>Put a star next to your 3 best sentences.</a:t>
            </a:r>
          </a:p>
          <a:p>
            <a:pPr eaLnBrk="1" hangingPunct="1">
              <a:buFontTx/>
              <a:buChar char="•"/>
            </a:pPr>
            <a:r>
              <a:rPr lang="en-US" sz="800" dirty="0" smtClean="0"/>
              <a:t>Write 1 question about your term.</a:t>
            </a:r>
          </a:p>
          <a:p>
            <a:pPr eaLnBrk="1" hangingPunct="1">
              <a:buFontTx/>
              <a:buChar char="•"/>
            </a:pPr>
            <a:r>
              <a:rPr lang="en-US" sz="800" dirty="0" smtClean="0"/>
              <a:t>Share these sentences</a:t>
            </a:r>
          </a:p>
        </p:txBody>
      </p:sp>
    </p:spTree>
    <p:extLst>
      <p:ext uri="{BB962C8B-B14F-4D97-AF65-F5344CB8AC3E}">
        <p14:creationId xmlns:p14="http://schemas.microsoft.com/office/powerpoint/2010/main" val="1681377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C699CB88-5E1A-4FAC-892A-60949ACB1F6F}" type="datetimeFigureOut">
              <a:rPr lang="en-US" smtClean="0"/>
              <a:pPr/>
              <a:t>11/18/2014</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91974DF9-AD47-4691-BA21-BBFCE3637A9A}" type="slidenum">
              <a:rPr kumimoji="0" lang="en-US" smtClean="0"/>
              <a:pPr/>
              <a:t>‹#›</a:t>
            </a:fld>
            <a:endParaRPr kumimoji="0" lang="en-US"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3FC8BC-2543-4826-9DC6-AFFFBAAEBB85}" type="datetimeFigureOut">
              <a:rPr lang="en-US" smtClean="0"/>
              <a:pPr/>
              <a:t>11/18/2014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A6F63D-EE19-4871-A128-220DBF37CE5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99CB88-5E1A-4FAC-892A-60949ACB1F6F}" type="datetimeFigureOut">
              <a:rPr lang="en-US" smtClean="0"/>
              <a:pPr/>
              <a:t>11/18/2014</a:t>
            </a:fld>
            <a:endParaRPr lang="en-US" dirty="0"/>
          </a:p>
        </p:txBody>
      </p:sp>
      <p:sp>
        <p:nvSpPr>
          <p:cNvPr id="5" name="Footer Placeholder 4"/>
          <p:cNvSpPr>
            <a:spLocks noGrp="1"/>
          </p:cNvSpPr>
          <p:nvPr>
            <p:ph type="ftr" sz="quarter" idx="11"/>
          </p:nvPr>
        </p:nvSpPr>
        <p:spPr>
          <a:xfrm>
            <a:off x="2640597" y="6377459"/>
            <a:ext cx="3836404" cy="365125"/>
          </a:xfrm>
        </p:spPr>
        <p:txBody>
          <a:bodyPr/>
          <a:lstStyle/>
          <a:p>
            <a:endParaRPr kumimoji="0" lang="en-US" dirty="0"/>
          </a:p>
        </p:txBody>
      </p:sp>
      <p:sp>
        <p:nvSpPr>
          <p:cNvPr id="6" name="Slide Number Placeholder 5"/>
          <p:cNvSpPr>
            <a:spLocks noGrp="1"/>
          </p:cNvSpPr>
          <p:nvPr>
            <p:ph type="sldNum" sz="quarter" idx="12"/>
          </p:nvPr>
        </p:nvSpPr>
        <p:spPr/>
        <p:txBody>
          <a:bodyPr/>
          <a:lstStyle/>
          <a:p>
            <a:fld id="{91974DF9-AD47-4691-BA21-BBFCE3637A9A}" type="slidenum">
              <a:rPr kumimoji="0" lang="en-US" smtClean="0"/>
              <a:pPr/>
              <a:t>‹#›</a:t>
            </a:fld>
            <a:endParaRPr kumimoji="0"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600200"/>
            <a:ext cx="8229600" cy="4525963"/>
          </a:xfrm>
        </p:spPr>
        <p:txBody>
          <a:bodyPr>
            <a:normAutofit/>
          </a:bodyPr>
          <a:lstStyle/>
          <a:p>
            <a:pPr lvl="0"/>
            <a:endParaRPr lang="en-US" noProof="0" dirty="0"/>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pPr>
              <a:defRPr/>
            </a:pPr>
            <a:endParaRPr lang="en-US"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US"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44CA0652-DD0D-4F67-95CD-56043583E92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99CB88-5E1A-4FAC-892A-60949ACB1F6F}" type="datetimeFigureOut">
              <a:rPr lang="en-US" smtClean="0"/>
              <a:pPr/>
              <a:t>11/18/2014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A6F63D-EE19-4871-A128-220DBF37CE5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699CB88-5E1A-4FAC-892A-60949ACB1F6F}" type="datetimeFigureOut">
              <a:rPr lang="en-US" smtClean="0"/>
              <a:pPr/>
              <a:t>11/18/2014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A6F63D-EE19-4871-A128-220DBF37CE5E}"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699CB88-5E1A-4FAC-892A-60949ACB1F6F}" type="datetimeFigureOut">
              <a:rPr lang="en-US" smtClean="0"/>
              <a:pPr/>
              <a:t>11/18/2014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EA6F63D-EE19-4871-A128-220DBF37CE5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699CB88-5E1A-4FAC-892A-60949ACB1F6F}" type="datetimeFigureOut">
              <a:rPr lang="en-US" smtClean="0"/>
              <a:pPr/>
              <a:t>11/18/2014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EA6F63D-EE19-4871-A128-220DBF37CE5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699CB88-5E1A-4FAC-892A-60949ACB1F6F}" type="datetimeFigureOut">
              <a:rPr lang="en-US" smtClean="0"/>
              <a:pPr/>
              <a:t>11/18/2014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EA6F63D-EE19-4871-A128-220DBF37CE5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99CB88-5E1A-4FAC-892A-60949ACB1F6F}" type="datetimeFigureOut">
              <a:rPr lang="en-US" smtClean="0"/>
              <a:pPr/>
              <a:t>11/18/2014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EA6F63D-EE19-4871-A128-220DBF37CE5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699CB88-5E1A-4FAC-892A-60949ACB1F6F}" type="datetimeFigureOut">
              <a:rPr lang="en-US" smtClean="0"/>
              <a:pPr/>
              <a:t>11/18/2014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EA6F63D-EE19-4871-A128-220DBF37CE5E}" type="slidenum">
              <a:rPr lang="en-US" smtClean="0"/>
              <a:pPr/>
              <a:t>‹#›</a:t>
            </a:fld>
            <a:endParaRPr lang="en-US"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C699CB88-5E1A-4FAC-892A-60949ACB1F6F}" type="datetimeFigureOut">
              <a:rPr lang="en-US" smtClean="0"/>
              <a:pPr/>
              <a:t>11/18/2014</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dirty="0"/>
          </a:p>
        </p:txBody>
      </p:sp>
      <p:sp>
        <p:nvSpPr>
          <p:cNvPr id="7" name="Slide Number Placeholder 6"/>
          <p:cNvSpPr>
            <a:spLocks noGrp="1"/>
          </p:cNvSpPr>
          <p:nvPr>
            <p:ph type="sldNum" sz="quarter" idx="12"/>
          </p:nvPr>
        </p:nvSpPr>
        <p:spPr>
          <a:xfrm>
            <a:off x="8339328" y="1170432"/>
            <a:ext cx="733864" cy="201168"/>
          </a:xfrm>
        </p:spPr>
        <p:txBody>
          <a:bodyPr/>
          <a:lstStyle/>
          <a:p>
            <a:fld id="{7EA6F63D-EE19-4871-A128-220DBF37CE5E}"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C699CB88-5E1A-4FAC-892A-60949ACB1F6F}" type="datetimeFigureOut">
              <a:rPr lang="en-US" smtClean="0"/>
              <a:pPr/>
              <a:t>11/18/2014</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7EA6F63D-EE19-4871-A128-220DBF37CE5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wmf"/><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image" Target="../media/image36.jpe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30.wmf"/><Relationship Id="rId4" Type="http://schemas.openxmlformats.org/officeDocument/2006/relationships/image" Target="../media/image27.wmf"/></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latin typeface="Aharoni" pitchFamily="2" charset="-79"/>
                <a:cs typeface="Aharoni" pitchFamily="2" charset="-79"/>
              </a:rPr>
              <a:t>Building Background</a:t>
            </a:r>
            <a:endParaRPr lang="en-US" sz="5400" dirty="0">
              <a:latin typeface="Aharoni" pitchFamily="2" charset="-79"/>
              <a:cs typeface="Aharoni" pitchFamily="2" charset="-79"/>
            </a:endParaRPr>
          </a:p>
        </p:txBody>
      </p:sp>
      <p:sp>
        <p:nvSpPr>
          <p:cNvPr id="3" name="Subtitle 2"/>
          <p:cNvSpPr>
            <a:spLocks noGrp="1"/>
          </p:cNvSpPr>
          <p:nvPr>
            <p:ph type="subTitle" idx="1"/>
          </p:nvPr>
        </p:nvSpPr>
        <p:spPr/>
        <p:txBody>
          <a:bodyPr>
            <a:normAutofit/>
          </a:bodyPr>
          <a:lstStyle/>
          <a:p>
            <a:r>
              <a:rPr lang="en-US" sz="4000" b="1" dirty="0" smtClean="0">
                <a:solidFill>
                  <a:schemeClr val="tx1"/>
                </a:solidFill>
              </a:rPr>
              <a:t>Oct  2012</a:t>
            </a:r>
            <a:endParaRPr lang="en-US" sz="4000"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defRPr/>
            </a:pPr>
            <a:r>
              <a:rPr lang="en-US" sz="4800" dirty="0" smtClean="0">
                <a:solidFill>
                  <a:schemeClr val="bg1"/>
                </a:solidFill>
              </a:rPr>
              <a:t>Building Background</a:t>
            </a:r>
            <a:endParaRPr lang="en-US" sz="4800" dirty="0">
              <a:solidFill>
                <a:schemeClr val="bg1"/>
              </a:solidFill>
            </a:endParaRPr>
          </a:p>
        </p:txBody>
      </p:sp>
      <p:sp>
        <p:nvSpPr>
          <p:cNvPr id="10243" name="Content Placeholder 2"/>
          <p:cNvSpPr>
            <a:spLocks noGrp="1"/>
          </p:cNvSpPr>
          <p:nvPr>
            <p:ph idx="1"/>
          </p:nvPr>
        </p:nvSpPr>
        <p:spPr>
          <a:xfrm>
            <a:off x="304800" y="1600200"/>
            <a:ext cx="8229600" cy="3641725"/>
          </a:xfrm>
        </p:spPr>
        <p:txBody>
          <a:bodyPr>
            <a:normAutofit/>
          </a:bodyPr>
          <a:lstStyle/>
          <a:p>
            <a:pPr>
              <a:buFont typeface="Wingdings 2" pitchFamily="18" charset="2"/>
              <a:buNone/>
            </a:pPr>
            <a:r>
              <a:rPr lang="en-US" sz="21600" dirty="0" smtClean="0"/>
              <a:t>    81%</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514600"/>
            <a:ext cx="8229600" cy="1143000"/>
          </a:xfrm>
        </p:spPr>
        <p:txBody>
          <a:bodyPr>
            <a:noAutofit/>
          </a:bodyPr>
          <a:lstStyle/>
          <a:p>
            <a:r>
              <a:rPr lang="en-US" sz="16600" dirty="0" smtClean="0">
                <a:solidFill>
                  <a:srgbClr val="FFFF00"/>
                </a:solidFill>
                <a:latin typeface="Aharoni" pitchFamily="2" charset="-79"/>
                <a:cs typeface="Aharoni" pitchFamily="2" charset="-79"/>
              </a:rPr>
              <a:t>How?</a:t>
            </a:r>
            <a:endParaRPr lang="en-US" sz="16600" dirty="0">
              <a:solidFill>
                <a:srgbClr val="FFFF00"/>
              </a:solidFill>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5400" dirty="0" smtClean="0">
                <a:latin typeface="Comic Sans MS" pitchFamily="66" charset="0"/>
              </a:rPr>
              <a:t>Provide experiences</a:t>
            </a:r>
            <a:endParaRPr lang="en-US" sz="5400" dirty="0">
              <a:latin typeface="Comic Sans MS" pitchFamily="66" charset="0"/>
            </a:endParaRPr>
          </a:p>
        </p:txBody>
      </p:sp>
      <p:pic>
        <p:nvPicPr>
          <p:cNvPr id="1026" name="Picture 2" descr="D:\Staff\AppData\Local\Microsoft\Windows\Temporary Internet Files\Content.IE5\E7RTP5HE\MC900056587[1].wmf"/>
          <p:cNvPicPr>
            <a:picLocks noChangeAspect="1" noChangeArrowheads="1"/>
          </p:cNvPicPr>
          <p:nvPr/>
        </p:nvPicPr>
        <p:blipFill>
          <a:blip r:embed="rId2" cstate="print"/>
          <a:srcRect/>
          <a:stretch>
            <a:fillRect/>
          </a:stretch>
        </p:blipFill>
        <p:spPr bwMode="auto">
          <a:xfrm>
            <a:off x="5943600" y="1676400"/>
            <a:ext cx="3019654" cy="4277494"/>
          </a:xfrm>
          <a:prstGeom prst="rect">
            <a:avLst/>
          </a:prstGeom>
          <a:noFill/>
        </p:spPr>
      </p:pic>
      <p:pic>
        <p:nvPicPr>
          <p:cNvPr id="1028" name="Picture 4" descr="D:\Staff\AppData\Local\Microsoft\Windows\Temporary Internet Files\Content.IE5\E7RTP5HE\MP900426563[1].jpg"/>
          <p:cNvPicPr>
            <a:picLocks noChangeAspect="1" noChangeArrowheads="1"/>
          </p:cNvPicPr>
          <p:nvPr/>
        </p:nvPicPr>
        <p:blipFill>
          <a:blip r:embed="rId3" cstate="print"/>
          <a:srcRect/>
          <a:stretch>
            <a:fillRect/>
          </a:stretch>
        </p:blipFill>
        <p:spPr bwMode="auto">
          <a:xfrm>
            <a:off x="219222" y="1212166"/>
            <a:ext cx="3971778" cy="3971778"/>
          </a:xfrm>
          <a:prstGeom prst="rect">
            <a:avLst/>
          </a:prstGeom>
          <a:noFill/>
        </p:spPr>
      </p:pic>
      <p:pic>
        <p:nvPicPr>
          <p:cNvPr id="6" name="Picture 3" descr="C:\Users\Revae-Toshiba\AppData\Local\Microsoft\Windows\Temporary Internet Files\Content.IE5\QKWLM3G2\MP900255425[1].jpg"/>
          <p:cNvPicPr>
            <a:picLocks noGrp="1" noChangeAspect="1" noChangeArrowheads="1"/>
          </p:cNvPicPr>
          <p:nvPr>
            <p:ph idx="1"/>
          </p:nvPr>
        </p:nvPicPr>
        <p:blipFill>
          <a:blip r:embed="rId4" cstate="print"/>
          <a:srcRect/>
          <a:stretch>
            <a:fillRect/>
          </a:stretch>
        </p:blipFill>
        <p:spPr bwMode="auto">
          <a:xfrm>
            <a:off x="2819400" y="3914662"/>
            <a:ext cx="4063894" cy="2790937"/>
          </a:xfrm>
          <a:prstGeom prst="rect">
            <a:avLst/>
          </a:prstGeom>
          <a:noFill/>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Comic Sans MS" pitchFamily="66" charset="0"/>
              </a:rPr>
              <a:t>Graphic organizers</a:t>
            </a:r>
            <a:endParaRPr lang="en-US" sz="5400" dirty="0">
              <a:latin typeface="Comic Sans MS" pitchFamily="66" charset="0"/>
            </a:endParaRPr>
          </a:p>
        </p:txBody>
      </p:sp>
      <p:graphicFrame>
        <p:nvGraphicFramePr>
          <p:cNvPr id="6" name="Content Placeholder 5"/>
          <p:cNvGraphicFramePr>
            <a:graphicFrameLocks noGrp="1"/>
          </p:cNvGraphicFramePr>
          <p:nvPr>
            <p:ph idx="1"/>
          </p:nvPr>
        </p:nvGraphicFramePr>
        <p:xfrm>
          <a:off x="4267200" y="2971800"/>
          <a:ext cx="4419600" cy="3154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7" name="Group 6"/>
          <p:cNvGrpSpPr/>
          <p:nvPr/>
        </p:nvGrpSpPr>
        <p:grpSpPr>
          <a:xfrm>
            <a:off x="1371600" y="1905000"/>
            <a:ext cx="3581400" cy="2057400"/>
            <a:chOff x="1371600" y="1905000"/>
            <a:chExt cx="3581400" cy="2057400"/>
          </a:xfrm>
        </p:grpSpPr>
        <p:sp>
          <p:nvSpPr>
            <p:cNvPr id="4" name="Oval 3"/>
            <p:cNvSpPr/>
            <p:nvPr/>
          </p:nvSpPr>
          <p:spPr>
            <a:xfrm>
              <a:off x="1371600" y="1905000"/>
              <a:ext cx="2133600" cy="2057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p:cNvSpPr/>
            <p:nvPr/>
          </p:nvSpPr>
          <p:spPr>
            <a:xfrm>
              <a:off x="2819400" y="1905000"/>
              <a:ext cx="2133600" cy="2057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latin typeface="Comic Sans MS" pitchFamily="66" charset="0"/>
              </a:rPr>
              <a:t>Outlines</a:t>
            </a:r>
            <a:endParaRPr lang="en-US" sz="6600" dirty="0">
              <a:latin typeface="Comic Sans MS" pitchFamily="66" charset="0"/>
            </a:endParaRPr>
          </a:p>
        </p:txBody>
      </p:sp>
      <p:sp>
        <p:nvSpPr>
          <p:cNvPr id="3" name="Content Placeholder 2"/>
          <p:cNvSpPr>
            <a:spLocks noGrp="1"/>
          </p:cNvSpPr>
          <p:nvPr>
            <p:ph idx="1"/>
          </p:nvPr>
        </p:nvSpPr>
        <p:spPr>
          <a:xfrm>
            <a:off x="457200" y="2057400"/>
            <a:ext cx="8229600" cy="4068763"/>
          </a:xfrm>
        </p:spPr>
        <p:txBody>
          <a:bodyPr/>
          <a:lstStyle/>
          <a:p>
            <a:pPr marL="514350" indent="-514350">
              <a:buAutoNum type="arabicPeriod"/>
            </a:pPr>
            <a:r>
              <a:rPr lang="en-US" i="1" dirty="0" smtClean="0"/>
              <a:t>SIOP Overview</a:t>
            </a:r>
          </a:p>
          <a:p>
            <a:pPr marL="514350" indent="-514350">
              <a:buAutoNum type="arabicPeriod"/>
            </a:pPr>
            <a:r>
              <a:rPr lang="en-US" i="1" dirty="0" smtClean="0"/>
              <a:t>Building Background</a:t>
            </a:r>
          </a:p>
          <a:p>
            <a:pPr marL="514350" indent="-514350">
              <a:buNone/>
            </a:pPr>
            <a:r>
              <a:rPr lang="en-US" i="1" dirty="0" smtClean="0"/>
              <a:t>	a. the importance of pre-teaching vocab.</a:t>
            </a:r>
          </a:p>
          <a:p>
            <a:pPr marL="514350" indent="-514350">
              <a:buNone/>
            </a:pPr>
            <a:r>
              <a:rPr lang="en-US" i="1" dirty="0" smtClean="0"/>
              <a:t>	b. connecting to past learning</a:t>
            </a:r>
          </a:p>
          <a:p>
            <a:pPr marL="514350" indent="-514350">
              <a:buNone/>
            </a:pPr>
            <a:r>
              <a:rPr lang="en-US" i="1" dirty="0" smtClean="0"/>
              <a:t>	c. connecting to past experiences</a:t>
            </a:r>
            <a:endParaRPr lang="en-US" i="1"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t>Other ideas?</a:t>
            </a:r>
            <a:endParaRPr lang="en-US" sz="8000"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57150">
            <a:solidFill>
              <a:schemeClr val="accent2">
                <a:lumMod val="75000"/>
              </a:schemeClr>
            </a:solidFill>
          </a:ln>
        </p:spPr>
        <p:txBody>
          <a:bodyPr>
            <a:normAutofit fontScale="90000"/>
          </a:bodyPr>
          <a:lstStyle/>
          <a:p>
            <a:pPr>
              <a:defRPr/>
            </a:pPr>
            <a:r>
              <a:rPr lang="en-US" sz="4800" dirty="0" smtClean="0">
                <a:effectLst>
                  <a:outerShdw blurRad="38100" dist="38100" dir="2700000" algn="tl">
                    <a:srgbClr val="000000">
                      <a:alpha val="43137"/>
                    </a:srgbClr>
                  </a:outerShdw>
                </a:effectLst>
              </a:rPr>
              <a:t>Have you tried these ideas for Building Background?</a:t>
            </a:r>
            <a:endParaRPr lang="en-US" sz="4800" dirty="0">
              <a:effectLst>
                <a:outerShdw blurRad="38100" dist="38100" dir="2700000" algn="tl">
                  <a:srgbClr val="000000">
                    <a:alpha val="43137"/>
                  </a:srgbClr>
                </a:outerShdw>
              </a:effectLst>
            </a:endParaRPr>
          </a:p>
        </p:txBody>
      </p:sp>
      <p:sp>
        <p:nvSpPr>
          <p:cNvPr id="21507" name="Content Placeholder 2"/>
          <p:cNvSpPr>
            <a:spLocks noGrp="1"/>
          </p:cNvSpPr>
          <p:nvPr>
            <p:ph idx="1"/>
          </p:nvPr>
        </p:nvSpPr>
        <p:spPr/>
        <p:txBody>
          <a:bodyPr>
            <a:normAutofit/>
          </a:bodyPr>
          <a:lstStyle/>
          <a:p>
            <a:r>
              <a:rPr lang="en-US" dirty="0" smtClean="0"/>
              <a:t>Anticipation guides	* charting key info</a:t>
            </a:r>
          </a:p>
          <a:p>
            <a:r>
              <a:rPr lang="en-US" dirty="0" smtClean="0"/>
              <a:t>Brainstorming		* concept mapping</a:t>
            </a:r>
          </a:p>
          <a:p>
            <a:r>
              <a:rPr lang="en-US" dirty="0" smtClean="0"/>
              <a:t>Four corners			* journaling</a:t>
            </a:r>
          </a:p>
          <a:p>
            <a:r>
              <a:rPr lang="en-US" dirty="0" smtClean="0"/>
              <a:t>KWL				* mystery words</a:t>
            </a:r>
          </a:p>
          <a:p>
            <a:r>
              <a:rPr lang="en-US" dirty="0" smtClean="0"/>
              <a:t>Pretest (w/partner)		* varied questioning</a:t>
            </a:r>
          </a:p>
          <a:p>
            <a:r>
              <a:rPr lang="en-US" dirty="0" smtClean="0"/>
              <a:t>Predictions			* word splash</a:t>
            </a:r>
          </a:p>
          <a:p>
            <a:r>
              <a:rPr lang="en-US" dirty="0" smtClean="0"/>
              <a:t>Realia				* concept maps</a:t>
            </a:r>
          </a:p>
          <a:p>
            <a:r>
              <a:rPr lang="en-US" dirty="0" smtClean="0"/>
              <a:t>Vocabulary cards, games, self-selected vocab</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4800" y="1524000"/>
            <a:ext cx="8839200" cy="1524000"/>
          </a:xfrm>
        </p:spPr>
        <p:txBody>
          <a:bodyPr>
            <a:noAutofit/>
          </a:bodyPr>
          <a:lstStyle/>
          <a:p>
            <a:pPr algn="ctr">
              <a:buNone/>
            </a:pPr>
            <a:r>
              <a:rPr lang="en-US" sz="6000" dirty="0" smtClean="0">
                <a:latin typeface="Comic Sans MS" pitchFamily="66" charset="0"/>
              </a:rPr>
              <a:t>Pre-teach vocabulary</a:t>
            </a:r>
          </a:p>
          <a:p>
            <a:pPr algn="ctr">
              <a:buNone/>
            </a:pPr>
            <a:endParaRPr lang="en-US" sz="6000" dirty="0">
              <a:latin typeface="Comic Sans MS" pitchFamily="66" charset="0"/>
            </a:endParaRPr>
          </a:p>
        </p:txBody>
      </p:sp>
      <p:sp>
        <p:nvSpPr>
          <p:cNvPr id="6" name="TextBox 5"/>
          <p:cNvSpPr txBox="1"/>
          <p:nvPr/>
        </p:nvSpPr>
        <p:spPr>
          <a:xfrm rot="20215919">
            <a:off x="699958" y="3079008"/>
            <a:ext cx="2209800" cy="523220"/>
          </a:xfrm>
          <a:prstGeom prst="rect">
            <a:avLst/>
          </a:prstGeom>
          <a:noFill/>
          <a:ln w="76200">
            <a:solidFill>
              <a:schemeClr val="accent1"/>
            </a:solidFill>
          </a:ln>
        </p:spPr>
        <p:txBody>
          <a:bodyPr wrap="square" rtlCol="0">
            <a:spAutoFit/>
          </a:bodyPr>
          <a:lstStyle/>
          <a:p>
            <a:pPr algn="ctr"/>
            <a:r>
              <a:rPr lang="en-US" sz="2800" dirty="0" smtClean="0">
                <a:latin typeface="American Classic" pitchFamily="18" charset="0"/>
              </a:rPr>
              <a:t>ancient</a:t>
            </a:r>
            <a:endParaRPr lang="en-US" sz="2800" dirty="0">
              <a:latin typeface="American Classic" pitchFamily="18" charset="0"/>
            </a:endParaRPr>
          </a:p>
        </p:txBody>
      </p:sp>
      <p:sp>
        <p:nvSpPr>
          <p:cNvPr id="7" name="TextBox 6"/>
          <p:cNvSpPr txBox="1"/>
          <p:nvPr/>
        </p:nvSpPr>
        <p:spPr>
          <a:xfrm>
            <a:off x="3124200" y="5638800"/>
            <a:ext cx="2362200" cy="523220"/>
          </a:xfrm>
          <a:prstGeom prst="rect">
            <a:avLst/>
          </a:prstGeom>
          <a:noFill/>
          <a:ln w="76200">
            <a:solidFill>
              <a:schemeClr val="accent1"/>
            </a:solidFill>
          </a:ln>
        </p:spPr>
        <p:txBody>
          <a:bodyPr wrap="square" rtlCol="0">
            <a:spAutoFit/>
          </a:bodyPr>
          <a:lstStyle/>
          <a:p>
            <a:pPr algn="ctr"/>
            <a:r>
              <a:rPr lang="en-US" sz="2800" dirty="0" smtClean="0">
                <a:latin typeface="American Classic" pitchFamily="18" charset="0"/>
              </a:rPr>
              <a:t>assortment</a:t>
            </a:r>
            <a:endParaRPr lang="en-US" sz="2800" dirty="0">
              <a:latin typeface="American Classic" pitchFamily="18" charset="0"/>
            </a:endParaRPr>
          </a:p>
        </p:txBody>
      </p:sp>
      <p:sp>
        <p:nvSpPr>
          <p:cNvPr id="8" name="TextBox 7"/>
          <p:cNvSpPr txBox="1"/>
          <p:nvPr/>
        </p:nvSpPr>
        <p:spPr>
          <a:xfrm rot="935921">
            <a:off x="5973252" y="4554669"/>
            <a:ext cx="2209800" cy="523220"/>
          </a:xfrm>
          <a:prstGeom prst="rect">
            <a:avLst/>
          </a:prstGeom>
          <a:noFill/>
          <a:ln w="76200">
            <a:solidFill>
              <a:schemeClr val="accent1"/>
            </a:solidFill>
          </a:ln>
        </p:spPr>
        <p:txBody>
          <a:bodyPr wrap="square" rtlCol="0">
            <a:spAutoFit/>
          </a:bodyPr>
          <a:lstStyle/>
          <a:p>
            <a:pPr algn="ctr"/>
            <a:r>
              <a:rPr lang="en-US" sz="2800" dirty="0" smtClean="0">
                <a:latin typeface="American Classic" pitchFamily="18" charset="0"/>
              </a:rPr>
              <a:t>invisible</a:t>
            </a:r>
            <a:endParaRPr lang="en-US" sz="2800" dirty="0">
              <a:latin typeface="American Classic" pitchFamily="18" charset="0"/>
            </a:endParaRPr>
          </a:p>
        </p:txBody>
      </p:sp>
      <p:sp>
        <p:nvSpPr>
          <p:cNvPr id="9" name="TextBox 8"/>
          <p:cNvSpPr txBox="1"/>
          <p:nvPr/>
        </p:nvSpPr>
        <p:spPr>
          <a:xfrm rot="20215919">
            <a:off x="395157" y="4831606"/>
            <a:ext cx="2209800" cy="523220"/>
          </a:xfrm>
          <a:prstGeom prst="rect">
            <a:avLst/>
          </a:prstGeom>
          <a:noFill/>
          <a:ln w="76200">
            <a:solidFill>
              <a:schemeClr val="accent1"/>
            </a:solidFill>
          </a:ln>
        </p:spPr>
        <p:txBody>
          <a:bodyPr wrap="square" rtlCol="0">
            <a:spAutoFit/>
          </a:bodyPr>
          <a:lstStyle/>
          <a:p>
            <a:pPr algn="ctr"/>
            <a:r>
              <a:rPr lang="en-US" sz="2800" dirty="0" smtClean="0">
                <a:latin typeface="American Classic" pitchFamily="18" charset="0"/>
              </a:rPr>
              <a:t>intelligent</a:t>
            </a:r>
            <a:endParaRPr lang="en-US" sz="2800" dirty="0">
              <a:latin typeface="American Classic" pitchFamily="18" charset="0"/>
            </a:endParaRPr>
          </a:p>
        </p:txBody>
      </p:sp>
      <p:sp>
        <p:nvSpPr>
          <p:cNvPr id="10" name="TextBox 9"/>
          <p:cNvSpPr txBox="1"/>
          <p:nvPr/>
        </p:nvSpPr>
        <p:spPr>
          <a:xfrm>
            <a:off x="3062158" y="3307607"/>
            <a:ext cx="2209800" cy="523220"/>
          </a:xfrm>
          <a:prstGeom prst="rect">
            <a:avLst/>
          </a:prstGeom>
          <a:noFill/>
          <a:ln w="76200">
            <a:solidFill>
              <a:schemeClr val="accent1"/>
            </a:solidFill>
          </a:ln>
        </p:spPr>
        <p:txBody>
          <a:bodyPr wrap="square" rtlCol="0">
            <a:spAutoFit/>
          </a:bodyPr>
          <a:lstStyle/>
          <a:p>
            <a:pPr algn="ctr"/>
            <a:r>
              <a:rPr lang="en-US" sz="2800" dirty="0" smtClean="0">
                <a:latin typeface="American Classic" pitchFamily="18" charset="0"/>
              </a:rPr>
              <a:t>identify</a:t>
            </a:r>
            <a:endParaRPr lang="en-US" sz="2800" dirty="0">
              <a:latin typeface="American Classic" pitchFamily="18" charset="0"/>
            </a:endParaRPr>
          </a:p>
        </p:txBody>
      </p:sp>
      <p:sp>
        <p:nvSpPr>
          <p:cNvPr id="11" name="TextBox 10"/>
          <p:cNvSpPr txBox="1"/>
          <p:nvPr/>
        </p:nvSpPr>
        <p:spPr>
          <a:xfrm rot="1097806">
            <a:off x="5268689" y="3010032"/>
            <a:ext cx="2818213" cy="523220"/>
          </a:xfrm>
          <a:prstGeom prst="rect">
            <a:avLst/>
          </a:prstGeom>
          <a:noFill/>
          <a:ln w="76200">
            <a:solidFill>
              <a:schemeClr val="accent1"/>
            </a:solidFill>
          </a:ln>
        </p:spPr>
        <p:txBody>
          <a:bodyPr wrap="square" rtlCol="0">
            <a:spAutoFit/>
          </a:bodyPr>
          <a:lstStyle/>
          <a:p>
            <a:pPr algn="ctr"/>
            <a:r>
              <a:rPr lang="en-US" sz="2800" dirty="0" smtClean="0">
                <a:latin typeface="American Classic" pitchFamily="18" charset="0"/>
              </a:rPr>
              <a:t>comprehend</a:t>
            </a:r>
            <a:endParaRPr lang="en-US" sz="2800" dirty="0">
              <a:latin typeface="American Classic" pitchFamily="18"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229600" cy="2286000"/>
          </a:xfrm>
        </p:spPr>
        <p:txBody>
          <a:bodyPr>
            <a:noAutofit/>
          </a:bodyPr>
          <a:lstStyle/>
          <a:p>
            <a:r>
              <a:rPr lang="en-US" sz="8000" dirty="0" smtClean="0">
                <a:latin typeface="Comic Sans MS" pitchFamily="66" charset="0"/>
              </a:rPr>
              <a:t>Why pre-teach vocabulary?</a:t>
            </a:r>
            <a:endParaRPr lang="en-US" sz="8000" dirty="0">
              <a:latin typeface="Comic Sans MS" pitchFamily="66" charset="0"/>
            </a:endParaRPr>
          </a:p>
        </p:txBody>
      </p:sp>
      <p:pic>
        <p:nvPicPr>
          <p:cNvPr id="1027" name="Picture 3" descr="D:\Staff\AppData\Local\Microsoft\Windows\Temporary Internet Files\Content.IE5\3277URQC\MP900448464[1].jpg"/>
          <p:cNvPicPr>
            <a:picLocks noChangeAspect="1" noChangeArrowheads="1"/>
          </p:cNvPicPr>
          <p:nvPr/>
        </p:nvPicPr>
        <p:blipFill>
          <a:blip r:embed="rId2" cstate="print"/>
          <a:srcRect/>
          <a:stretch>
            <a:fillRect/>
          </a:stretch>
        </p:blipFill>
        <p:spPr bwMode="auto">
          <a:xfrm>
            <a:off x="5326886" y="2667000"/>
            <a:ext cx="3294685" cy="4610100"/>
          </a:xfrm>
          <a:prstGeom prst="rect">
            <a:avLst/>
          </a:prstGeom>
          <a:noFill/>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this word mean?</a:t>
            </a:r>
            <a:endParaRPr lang="en-US" dirty="0"/>
          </a:p>
        </p:txBody>
      </p:sp>
      <p:sp>
        <p:nvSpPr>
          <p:cNvPr id="3" name="Content Placeholder 2"/>
          <p:cNvSpPr>
            <a:spLocks noGrp="1"/>
          </p:cNvSpPr>
          <p:nvPr>
            <p:ph idx="1"/>
          </p:nvPr>
        </p:nvSpPr>
        <p:spPr>
          <a:xfrm>
            <a:off x="457200" y="2286000"/>
            <a:ext cx="8229600" cy="3840163"/>
          </a:xfrm>
        </p:spPr>
        <p:txBody>
          <a:bodyPr>
            <a:noAutofit/>
          </a:bodyPr>
          <a:lstStyle/>
          <a:p>
            <a:pPr algn="ctr">
              <a:buNone/>
            </a:pPr>
            <a:r>
              <a:rPr lang="en-US" sz="16600" b="1" dirty="0" smtClean="0">
                <a:latin typeface="American Classic" pitchFamily="18" charset="0"/>
              </a:rPr>
              <a:t>scale</a:t>
            </a:r>
            <a:endParaRPr lang="en-US" sz="16600" b="1" dirty="0">
              <a:latin typeface="American Classic" pitchFamily="18"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a:bodyPr>
          <a:lstStyle/>
          <a:p>
            <a:r>
              <a:rPr lang="en-US" sz="5400" dirty="0" smtClean="0">
                <a:latin typeface="Aharoni" pitchFamily="2" charset="-79"/>
                <a:cs typeface="Aharoni" pitchFamily="2" charset="-79"/>
              </a:rPr>
              <a:t>Training Objective</a:t>
            </a:r>
            <a:endParaRPr lang="en-US" sz="5400" dirty="0">
              <a:latin typeface="Aharoni" pitchFamily="2" charset="-79"/>
              <a:cs typeface="Aharoni" pitchFamily="2" charset="-79"/>
            </a:endParaRPr>
          </a:p>
        </p:txBody>
      </p:sp>
      <p:sp>
        <p:nvSpPr>
          <p:cNvPr id="3" name="Content Placeholder 2"/>
          <p:cNvSpPr>
            <a:spLocks noGrp="1"/>
          </p:cNvSpPr>
          <p:nvPr>
            <p:ph idx="1"/>
          </p:nvPr>
        </p:nvSpPr>
        <p:spPr>
          <a:xfrm>
            <a:off x="838200" y="2133600"/>
            <a:ext cx="7848600" cy="4525963"/>
          </a:xfrm>
        </p:spPr>
        <p:txBody>
          <a:bodyPr/>
          <a:lstStyle/>
          <a:p>
            <a:pPr>
              <a:buNone/>
            </a:pPr>
            <a:r>
              <a:rPr lang="en-US" dirty="0" smtClean="0">
                <a:latin typeface="Arial Rounded MT Bold" pitchFamily="34" charset="0"/>
              </a:rPr>
              <a:t>Discuss the importance of connecting to prior knowledge and learning</a:t>
            </a:r>
          </a:p>
          <a:p>
            <a:pPr>
              <a:buNone/>
            </a:pPr>
            <a:endParaRPr lang="en-US" dirty="0">
              <a:latin typeface="Arial Rounded MT Bold" pitchFamily="34" charset="0"/>
            </a:endParaRPr>
          </a:p>
          <a:p>
            <a:pPr>
              <a:buNone/>
            </a:pPr>
            <a:r>
              <a:rPr lang="en-US" dirty="0" smtClean="0">
                <a:latin typeface="Arial Rounded MT Bold" pitchFamily="34" charset="0"/>
              </a:rPr>
              <a:t>Discuss the importance of building vocabulary</a:t>
            </a:r>
            <a:endParaRPr lang="en-US" dirty="0">
              <a:latin typeface="Arial Rounded MT Bold" pitchFamily="34" charset="0"/>
            </a:endParaRPr>
          </a:p>
        </p:txBody>
      </p:sp>
      <p:sp>
        <p:nvSpPr>
          <p:cNvPr id="4" name="Rectangle 3"/>
          <p:cNvSpPr/>
          <p:nvPr/>
        </p:nvSpPr>
        <p:spPr>
          <a:xfrm>
            <a:off x="1524000" y="5257800"/>
            <a:ext cx="6163290" cy="769441"/>
          </a:xfrm>
          <a:prstGeom prst="rect">
            <a:avLst/>
          </a:prstGeom>
        </p:spPr>
        <p:txBody>
          <a:bodyPr wrap="none">
            <a:spAutoFit/>
          </a:bodyPr>
          <a:lstStyle/>
          <a:p>
            <a:pPr>
              <a:buNone/>
            </a:pPr>
            <a:r>
              <a:rPr lang="en-US" sz="4400" b="1" dirty="0" smtClean="0">
                <a:latin typeface="Arial Rounded MT Bold" pitchFamily="34" charset="0"/>
              </a:rPr>
              <a:t>PRIOR  TO  READING!</a:t>
            </a:r>
            <a:endParaRPr lang="en-US" sz="4800" b="1" dirty="0">
              <a:latin typeface="Arial Rounded MT Bold"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way to measure our body mass</a:t>
            </a:r>
            <a:endParaRPr lang="en-US" dirty="0"/>
          </a:p>
        </p:txBody>
      </p:sp>
      <p:pic>
        <p:nvPicPr>
          <p:cNvPr id="2050" name="Picture 2" descr="D:\Staff\AppData\Local\Microsoft\Windows\Temporary Internet Files\Content.IE5\3277URQC\MP900422266[1].jpg"/>
          <p:cNvPicPr>
            <a:picLocks noGrp="1" noChangeAspect="1" noChangeArrowheads="1"/>
          </p:cNvPicPr>
          <p:nvPr>
            <p:ph idx="1"/>
          </p:nvPr>
        </p:nvPicPr>
        <p:blipFill>
          <a:blip r:embed="rId2" cstate="print"/>
          <a:stretch>
            <a:fillRect/>
          </a:stretch>
        </p:blipFill>
        <p:spPr bwMode="auto">
          <a:xfrm>
            <a:off x="2259012" y="1774825"/>
            <a:ext cx="4625975" cy="4625975"/>
          </a:xfrm>
          <a:prstGeom prst="rect">
            <a:avLst/>
          </a:prstGeom>
          <a:noFill/>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way to measure objects in science</a:t>
            </a:r>
            <a:endParaRPr lang="en-US" dirty="0"/>
          </a:p>
        </p:txBody>
      </p:sp>
      <p:pic>
        <p:nvPicPr>
          <p:cNvPr id="3074" name="Picture 2" descr="C:\Program Files (x86)\Microsoft Office\MEDIA\CAGCAT10\j0300840.wmf"/>
          <p:cNvPicPr>
            <a:picLocks noGrp="1" noChangeAspect="1" noChangeArrowheads="1"/>
          </p:cNvPicPr>
          <p:nvPr>
            <p:ph idx="1"/>
          </p:nvPr>
        </p:nvPicPr>
        <p:blipFill>
          <a:blip r:embed="rId2" cstate="print"/>
          <a:srcRect/>
          <a:stretch>
            <a:fillRect/>
          </a:stretch>
        </p:blipFill>
        <p:spPr bwMode="auto">
          <a:xfrm>
            <a:off x="1828800" y="1552537"/>
            <a:ext cx="5334000" cy="4492922"/>
          </a:xfrm>
          <a:prstGeom prst="rect">
            <a:avLst/>
          </a:prstGeom>
          <a:noFill/>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skin covering on a fish</a:t>
            </a:r>
            <a:endParaRPr lang="en-US" dirty="0"/>
          </a:p>
        </p:txBody>
      </p:sp>
      <p:sp>
        <p:nvSpPr>
          <p:cNvPr id="3" name="Content Placeholder 2"/>
          <p:cNvSpPr>
            <a:spLocks noGrp="1"/>
          </p:cNvSpPr>
          <p:nvPr>
            <p:ph idx="1"/>
          </p:nvPr>
        </p:nvSpPr>
        <p:spPr/>
        <p:txBody>
          <a:bodyPr/>
          <a:lstStyle/>
          <a:p>
            <a:endParaRPr lang="en-US" dirty="0"/>
          </a:p>
        </p:txBody>
      </p:sp>
      <p:pic>
        <p:nvPicPr>
          <p:cNvPr id="4098" name="Picture 2" descr="D:\Staff\AppData\Local\Microsoft\Windows\Temporary Internet Files\Content.IE5\E7RTP5HE\MP900405036[1].jpg"/>
          <p:cNvPicPr>
            <a:picLocks noChangeAspect="1" noChangeArrowheads="1"/>
          </p:cNvPicPr>
          <p:nvPr/>
        </p:nvPicPr>
        <p:blipFill>
          <a:blip r:embed="rId2" cstate="print"/>
          <a:srcRect/>
          <a:stretch>
            <a:fillRect/>
          </a:stretch>
        </p:blipFill>
        <p:spPr bwMode="auto">
          <a:xfrm>
            <a:off x="1155192" y="1143000"/>
            <a:ext cx="6833616" cy="4572000"/>
          </a:xfrm>
          <a:prstGeom prst="rect">
            <a:avLst/>
          </a:prstGeom>
          <a:noFill/>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music term</a:t>
            </a:r>
            <a:endParaRPr lang="en-US" dirty="0"/>
          </a:p>
        </p:txBody>
      </p:sp>
      <p:sp>
        <p:nvSpPr>
          <p:cNvPr id="3" name="Content Placeholder 2"/>
          <p:cNvSpPr>
            <a:spLocks noGrp="1"/>
          </p:cNvSpPr>
          <p:nvPr>
            <p:ph idx="1"/>
          </p:nvPr>
        </p:nvSpPr>
        <p:spPr/>
        <p:txBody>
          <a:bodyPr/>
          <a:lstStyle/>
          <a:p>
            <a:endParaRPr lang="en-US" dirty="0"/>
          </a:p>
        </p:txBody>
      </p:sp>
      <p:pic>
        <p:nvPicPr>
          <p:cNvPr id="5122" name="Picture 2" descr="D:\Staff\AppData\Local\Microsoft\Windows\Temporary Internet Files\Content.IE5\3277URQC\MC900021363[1].wmf"/>
          <p:cNvPicPr>
            <a:picLocks noChangeAspect="1" noChangeArrowheads="1"/>
          </p:cNvPicPr>
          <p:nvPr/>
        </p:nvPicPr>
        <p:blipFill>
          <a:blip r:embed="rId2" cstate="print"/>
          <a:srcRect/>
          <a:stretch>
            <a:fillRect/>
          </a:stretch>
        </p:blipFill>
        <p:spPr bwMode="auto">
          <a:xfrm>
            <a:off x="990601" y="1615440"/>
            <a:ext cx="6955972" cy="4869178"/>
          </a:xfrm>
          <a:prstGeom prst="rect">
            <a:avLst/>
          </a:prstGeom>
          <a:noFill/>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 something to scale</a:t>
            </a:r>
            <a:endParaRPr lang="en-US" dirty="0"/>
          </a:p>
        </p:txBody>
      </p:sp>
      <p:sp>
        <p:nvSpPr>
          <p:cNvPr id="3" name="Content Placeholder 2"/>
          <p:cNvSpPr>
            <a:spLocks noGrp="1"/>
          </p:cNvSpPr>
          <p:nvPr>
            <p:ph idx="1"/>
          </p:nvPr>
        </p:nvSpPr>
        <p:spPr/>
        <p:txBody>
          <a:bodyPr/>
          <a:lstStyle/>
          <a:p>
            <a:endParaRPr lang="en-US" dirty="0"/>
          </a:p>
        </p:txBody>
      </p:sp>
      <p:pic>
        <p:nvPicPr>
          <p:cNvPr id="6146" name="Picture 2" descr="D:\Staff\AppData\Local\Microsoft\Windows\Temporary Internet Files\Content.IE5\SULN4SIQ\MP900442699[1].jpg"/>
          <p:cNvPicPr>
            <a:picLocks noChangeAspect="1" noChangeArrowheads="1"/>
          </p:cNvPicPr>
          <p:nvPr/>
        </p:nvPicPr>
        <p:blipFill>
          <a:blip r:embed="rId2" cstate="print"/>
          <a:srcRect/>
          <a:stretch>
            <a:fillRect/>
          </a:stretch>
        </p:blipFill>
        <p:spPr bwMode="auto">
          <a:xfrm>
            <a:off x="2514600" y="1371600"/>
            <a:ext cx="4316093" cy="5183409"/>
          </a:xfrm>
          <a:prstGeom prst="rect">
            <a:avLst/>
          </a:prstGeom>
          <a:noFill/>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climb a mountain</a:t>
            </a:r>
            <a:endParaRPr lang="en-US" dirty="0"/>
          </a:p>
        </p:txBody>
      </p:sp>
      <p:sp>
        <p:nvSpPr>
          <p:cNvPr id="3" name="Content Placeholder 2"/>
          <p:cNvSpPr>
            <a:spLocks noGrp="1"/>
          </p:cNvSpPr>
          <p:nvPr>
            <p:ph idx="1"/>
          </p:nvPr>
        </p:nvSpPr>
        <p:spPr>
          <a:xfrm>
            <a:off x="457200" y="1600200"/>
            <a:ext cx="8229600" cy="4876800"/>
          </a:xfrm>
        </p:spPr>
        <p:txBody>
          <a:bodyPr/>
          <a:lstStyle/>
          <a:p>
            <a:endParaRPr lang="en-US" dirty="0"/>
          </a:p>
        </p:txBody>
      </p:sp>
      <p:pic>
        <p:nvPicPr>
          <p:cNvPr id="7170" name="Picture 2" descr="D:\Staff\AppData\Local\Microsoft\Windows\Temporary Internet Files\Content.IE5\3277URQC\MP900399536[1].jpg"/>
          <p:cNvPicPr>
            <a:picLocks noChangeAspect="1" noChangeArrowheads="1"/>
          </p:cNvPicPr>
          <p:nvPr/>
        </p:nvPicPr>
        <p:blipFill>
          <a:blip r:embed="rId2" cstate="print"/>
          <a:srcRect/>
          <a:stretch>
            <a:fillRect/>
          </a:stretch>
        </p:blipFill>
        <p:spPr bwMode="auto">
          <a:xfrm>
            <a:off x="2438400" y="1600199"/>
            <a:ext cx="3733800" cy="5029201"/>
          </a:xfrm>
          <a:prstGeom prst="rect">
            <a:avLst/>
          </a:prstGeom>
          <a:noFill/>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Autofit/>
          </a:bodyPr>
          <a:lstStyle/>
          <a:p>
            <a:pPr eaLnBrk="1" fontAlgn="auto" hangingPunct="1">
              <a:spcAft>
                <a:spcPts val="0"/>
              </a:spcAft>
              <a:defRPr/>
            </a:pPr>
            <a:r>
              <a:rPr lang="en-US" sz="4800" dirty="0"/>
              <a:t>Story</a:t>
            </a:r>
            <a:br>
              <a:rPr lang="en-US" sz="4800" dirty="0"/>
            </a:br>
            <a:endParaRPr lang="en-US" sz="4800" dirty="0"/>
          </a:p>
        </p:txBody>
      </p:sp>
      <p:sp>
        <p:nvSpPr>
          <p:cNvPr id="7171" name="Rectangle 3"/>
          <p:cNvSpPr>
            <a:spLocks noGrp="1" noChangeArrowheads="1"/>
          </p:cNvSpPr>
          <p:nvPr>
            <p:ph idx="1"/>
          </p:nvPr>
        </p:nvSpPr>
        <p:spPr>
          <a:xfrm>
            <a:off x="381000" y="1828800"/>
            <a:ext cx="8534400" cy="4775200"/>
          </a:xfrm>
        </p:spPr>
        <p:txBody>
          <a:bodyPr>
            <a:normAutofit fontScale="92500" lnSpcReduction="10000"/>
          </a:bodyPr>
          <a:lstStyle/>
          <a:p>
            <a:pPr marL="548640" indent="-411480" eaLnBrk="1" fontAlgn="auto" hangingPunct="1">
              <a:lnSpc>
                <a:spcPct val="80000"/>
              </a:lnSpc>
              <a:spcAft>
                <a:spcPts val="0"/>
              </a:spcAft>
              <a:buClr>
                <a:schemeClr val="tx1">
                  <a:shade val="95000"/>
                </a:schemeClr>
              </a:buClr>
              <a:buFontTx/>
              <a:buNone/>
              <a:defRPr/>
            </a:pPr>
            <a:r>
              <a:rPr lang="en-US" sz="800" dirty="0"/>
              <a:t>		</a:t>
            </a:r>
          </a:p>
          <a:p>
            <a:pPr marL="548640" indent="-411480" eaLnBrk="1" fontAlgn="auto" hangingPunct="1">
              <a:lnSpc>
                <a:spcPct val="80000"/>
              </a:lnSpc>
              <a:spcAft>
                <a:spcPts val="0"/>
              </a:spcAft>
              <a:buClr>
                <a:schemeClr val="tx1">
                  <a:shade val="95000"/>
                </a:schemeClr>
              </a:buClr>
              <a:buFontTx/>
              <a:buNone/>
              <a:defRPr/>
            </a:pPr>
            <a:r>
              <a:rPr lang="en-US" sz="2000" dirty="0"/>
              <a:t>		</a:t>
            </a:r>
            <a:r>
              <a:rPr lang="en-US" sz="2600" dirty="0"/>
              <a:t>Every Saturday night four good friends get together.  This particular Saturday, Ken was sitting in his living room writing some notes when Jerry, Mike, and Pat arrived.  He quickly gathered the cards and stood up to greet his friends at the door.  They followed him into the living room but as usual they couldn’t agree on exactly what to play.  Jerry eventually took a stand and set things up.  They began to play.  At one point, Mike glanced over at Pat’s hand and noticed the diamonds.  As the night progressed the tempo of play increased.  When there was a lull in the activity, Jerry pondered the arrangement in front of him.  Mike interrupted Jerry’s reverie and said, “Let’s hear the score.”  They listened carefully with some more pleased than others.  Two hours after they arrived, they left, exhausted but generally happy.</a:t>
            </a:r>
            <a:endParaRPr lang="en-US" dirty="0"/>
          </a:p>
          <a:p>
            <a:pPr marL="548640" indent="-411480" eaLnBrk="1" fontAlgn="auto" hangingPunct="1">
              <a:lnSpc>
                <a:spcPct val="80000"/>
              </a:lnSpc>
              <a:spcAft>
                <a:spcPts val="0"/>
              </a:spcAft>
              <a:buClr>
                <a:schemeClr val="tx1">
                  <a:shade val="95000"/>
                </a:schemeClr>
              </a:buClr>
              <a:buFontTx/>
              <a:buNone/>
              <a:defRPr/>
            </a:pPr>
            <a:endParaRPr lang="en-US" dirty="0"/>
          </a:p>
          <a:p>
            <a:pPr marL="548640" indent="-411480" eaLnBrk="1" fontAlgn="auto" hangingPunct="1">
              <a:lnSpc>
                <a:spcPct val="80000"/>
              </a:lnSpc>
              <a:spcAft>
                <a:spcPts val="0"/>
              </a:spcAft>
              <a:buClr>
                <a:schemeClr val="tx1">
                  <a:shade val="95000"/>
                </a:schemeClr>
              </a:buClr>
              <a:buFontTx/>
              <a:buNone/>
              <a:defRPr/>
            </a:pPr>
            <a:r>
              <a:rPr lang="en-US" sz="1400" dirty="0"/>
              <a:t>					</a:t>
            </a:r>
            <a:r>
              <a:rPr lang="en-US" sz="2000" dirty="0"/>
              <a:t>Lorin W. Anderson Presentation 12/12/05</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a:bodyPr>
          <a:lstStyle/>
          <a:p>
            <a:pPr eaLnBrk="1" fontAlgn="auto" hangingPunct="1">
              <a:spcAft>
                <a:spcPts val="0"/>
              </a:spcAft>
              <a:defRPr/>
            </a:pPr>
            <a:r>
              <a:rPr lang="en-US" sz="5400" b="1" u="sng" dirty="0" smtClean="0">
                <a:latin typeface="Aharoni" pitchFamily="2" charset="-79"/>
                <a:cs typeface="Aharoni" pitchFamily="2" charset="-79"/>
              </a:rPr>
              <a:t>Learning Vocabulary</a:t>
            </a:r>
            <a:endParaRPr lang="en-US" sz="5400" b="1" u="sng" dirty="0">
              <a:latin typeface="Aharoni" pitchFamily="2" charset="-79"/>
              <a:cs typeface="Aharoni" pitchFamily="2" charset="-79"/>
            </a:endParaRPr>
          </a:p>
        </p:txBody>
      </p:sp>
      <p:sp>
        <p:nvSpPr>
          <p:cNvPr id="18435" name="Rectangle 3"/>
          <p:cNvSpPr>
            <a:spLocks noGrp="1" noChangeArrowheads="1"/>
          </p:cNvSpPr>
          <p:nvPr>
            <p:ph idx="1"/>
          </p:nvPr>
        </p:nvSpPr>
        <p:spPr>
          <a:xfrm>
            <a:off x="457200" y="1981200"/>
            <a:ext cx="8229600" cy="4327525"/>
          </a:xfrm>
        </p:spPr>
        <p:txBody>
          <a:bodyPr>
            <a:normAutofit/>
          </a:bodyPr>
          <a:lstStyle/>
          <a:p>
            <a:pPr marL="1168400" lvl="1" indent="-711200" eaLnBrk="1" hangingPunct="1">
              <a:lnSpc>
                <a:spcPct val="90000"/>
              </a:lnSpc>
            </a:pPr>
            <a:r>
              <a:rPr lang="en-US" sz="4800" b="1" dirty="0" smtClean="0">
                <a:latin typeface="American Classic" pitchFamily="18" charset="0"/>
              </a:rPr>
              <a:t>Incidental Learning	</a:t>
            </a:r>
          </a:p>
          <a:p>
            <a:pPr marL="1168400" lvl="1" indent="-711200" eaLnBrk="1" hangingPunct="1">
              <a:lnSpc>
                <a:spcPct val="90000"/>
              </a:lnSpc>
              <a:buNone/>
            </a:pPr>
            <a:endParaRPr lang="en-US" sz="4800" b="1" dirty="0" smtClean="0">
              <a:latin typeface="American Classic" pitchFamily="18" charset="0"/>
            </a:endParaRPr>
          </a:p>
          <a:p>
            <a:pPr marL="1168400" lvl="1" indent="-711200" eaLnBrk="1" hangingPunct="1">
              <a:lnSpc>
                <a:spcPct val="90000"/>
              </a:lnSpc>
            </a:pPr>
            <a:r>
              <a:rPr lang="en-US" sz="4800" b="1" dirty="0" smtClean="0">
                <a:latin typeface="American Classic" pitchFamily="18" charset="0"/>
              </a:rPr>
              <a:t>Explicit Instruction</a:t>
            </a:r>
          </a:p>
          <a:p>
            <a:pPr marL="1168400" lvl="1" indent="-711200" eaLnBrk="1" hangingPunct="1">
              <a:lnSpc>
                <a:spcPct val="90000"/>
              </a:lnSpc>
              <a:buFont typeface="Wingdings 2" pitchFamily="18" charset="2"/>
              <a:buNone/>
            </a:pPr>
            <a:endParaRPr lang="en-US" sz="4800" b="1" dirty="0" smtClean="0">
              <a:latin typeface="American Classic" pitchFamily="18" charset="0"/>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can we provide more incidental learning opportunities?</a:t>
            </a:r>
            <a:endParaRPr lang="en-US" dirty="0"/>
          </a:p>
        </p:txBody>
      </p:sp>
      <p:sp>
        <p:nvSpPr>
          <p:cNvPr id="3" name="Content Placeholder 2"/>
          <p:cNvSpPr>
            <a:spLocks noGrp="1"/>
          </p:cNvSpPr>
          <p:nvPr>
            <p:ph idx="1"/>
          </p:nvPr>
        </p:nvSpPr>
        <p:spPr/>
        <p:txBody>
          <a:bodyPr/>
          <a:lstStyle/>
          <a:p>
            <a:r>
              <a:rPr lang="en-US" dirty="0" smtClean="0"/>
              <a:t>Zip around</a:t>
            </a:r>
          </a:p>
          <a:p>
            <a:r>
              <a:rPr lang="en-US" dirty="0" smtClean="0"/>
              <a:t>Group projects</a:t>
            </a:r>
          </a:p>
          <a:p>
            <a:r>
              <a:rPr lang="en-US" dirty="0" smtClean="0"/>
              <a:t>Partner Cornell Notes or Question/answer activities</a:t>
            </a:r>
          </a:p>
          <a:p>
            <a:r>
              <a:rPr lang="en-US" dirty="0" smtClean="0"/>
              <a:t>Summarizing</a:t>
            </a:r>
          </a:p>
          <a:p>
            <a:r>
              <a:rPr lang="en-US" dirty="0" smtClean="0"/>
              <a:t>Debates </a:t>
            </a:r>
          </a:p>
          <a:p>
            <a:r>
              <a:rPr lang="en-US" dirty="0" smtClean="0"/>
              <a:t>Providing sentence frames</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915400" cy="1143000"/>
          </a:xfrm>
        </p:spPr>
        <p:txBody>
          <a:bodyPr>
            <a:normAutofit fontScale="90000"/>
          </a:bodyPr>
          <a:lstStyle/>
          <a:p>
            <a:r>
              <a:rPr lang="en-US" b="1" u="sng" dirty="0" smtClean="0">
                <a:latin typeface="Aharoni" pitchFamily="2" charset="-79"/>
                <a:cs typeface="Aharoni" pitchFamily="2" charset="-79"/>
              </a:rPr>
              <a:t>Methods for acquiring vocabulary</a:t>
            </a:r>
            <a:endParaRPr lang="en-US" b="1" u="sng" dirty="0">
              <a:latin typeface="Aharoni" pitchFamily="2" charset="-79"/>
              <a:cs typeface="Aharoni" pitchFamily="2" charset="-79"/>
            </a:endParaRPr>
          </a:p>
        </p:txBody>
      </p:sp>
      <p:sp>
        <p:nvSpPr>
          <p:cNvPr id="3" name="Content Placeholder 2"/>
          <p:cNvSpPr>
            <a:spLocks noGrp="1"/>
          </p:cNvSpPr>
          <p:nvPr>
            <p:ph idx="1"/>
          </p:nvPr>
        </p:nvSpPr>
        <p:spPr>
          <a:xfrm>
            <a:off x="0" y="1676400"/>
            <a:ext cx="8229600" cy="5181600"/>
          </a:xfrm>
        </p:spPr>
        <p:txBody>
          <a:bodyPr>
            <a:normAutofit lnSpcReduction="10000"/>
          </a:bodyPr>
          <a:lstStyle/>
          <a:p>
            <a:pPr marL="1168400" lvl="1" indent="-711200">
              <a:lnSpc>
                <a:spcPct val="90000"/>
              </a:lnSpc>
              <a:buNone/>
            </a:pPr>
            <a:r>
              <a:rPr lang="en-US" sz="4800" b="1" dirty="0" smtClean="0">
                <a:latin typeface="AbcTeacher" pitchFamily="2" charset="0"/>
              </a:rPr>
              <a:t>* Linguistic techniques</a:t>
            </a:r>
          </a:p>
          <a:p>
            <a:pPr marL="1168400" lvl="1" indent="-711200">
              <a:lnSpc>
                <a:spcPct val="90000"/>
              </a:lnSpc>
            </a:pPr>
            <a:endParaRPr lang="en-US" sz="3200" b="1" dirty="0" smtClean="0">
              <a:latin typeface="AbcTeacher" pitchFamily="2" charset="0"/>
            </a:endParaRPr>
          </a:p>
          <a:p>
            <a:pPr marL="1168400" lvl="1" indent="-711200">
              <a:lnSpc>
                <a:spcPct val="90000"/>
              </a:lnSpc>
              <a:buNone/>
            </a:pPr>
            <a:r>
              <a:rPr lang="en-US" sz="4800" b="1" u="sng" dirty="0" smtClean="0">
                <a:latin typeface="AbcTeacher" pitchFamily="2" charset="0"/>
              </a:rPr>
              <a:t>* Nonlinguistic techniques</a:t>
            </a:r>
          </a:p>
          <a:p>
            <a:pPr marL="1168400" lvl="1" indent="-711200">
              <a:lnSpc>
                <a:spcPct val="90000"/>
              </a:lnSpc>
              <a:buNone/>
            </a:pPr>
            <a:endParaRPr lang="en-US" sz="3200" b="1" dirty="0" smtClean="0">
              <a:latin typeface="AbcTeacher" pitchFamily="2" charset="0"/>
            </a:endParaRPr>
          </a:p>
          <a:p>
            <a:pPr marL="1168400" lvl="1" indent="-711200">
              <a:lnSpc>
                <a:spcPct val="90000"/>
              </a:lnSpc>
              <a:buNone/>
            </a:pPr>
            <a:endParaRPr lang="en-US" sz="3200" b="1" dirty="0" smtClean="0">
              <a:latin typeface="AbcTeacher" pitchFamily="2" charset="0"/>
            </a:endParaRPr>
          </a:p>
          <a:p>
            <a:pPr marL="1168400" lvl="1" indent="-711200">
              <a:lnSpc>
                <a:spcPct val="90000"/>
              </a:lnSpc>
              <a:buNone/>
            </a:pPr>
            <a:r>
              <a:rPr lang="en-US" sz="4800" b="1" u="sng" dirty="0" smtClean="0">
                <a:latin typeface="AbcTeacher" pitchFamily="2" charset="0"/>
              </a:rPr>
              <a:t>* Cognates</a:t>
            </a:r>
            <a:r>
              <a:rPr lang="en-US" sz="4800" b="1" dirty="0" smtClean="0">
                <a:latin typeface="AbcTeacher" pitchFamily="2" charset="0"/>
              </a:rPr>
              <a:t> </a:t>
            </a:r>
          </a:p>
          <a:p>
            <a:pPr marL="1168400" lvl="1" indent="-711200">
              <a:lnSpc>
                <a:spcPct val="90000"/>
              </a:lnSpc>
              <a:buNone/>
            </a:pPr>
            <a:r>
              <a:rPr lang="en-US" sz="4000" b="1" dirty="0" smtClean="0">
                <a:latin typeface="Aharoni" pitchFamily="2" charset="-79"/>
                <a:cs typeface="Aharoni" pitchFamily="2" charset="-79"/>
              </a:rPr>
              <a:t>adjust = ajustar</a:t>
            </a:r>
          </a:p>
          <a:p>
            <a:pPr marL="1168400" lvl="1" indent="-711200">
              <a:lnSpc>
                <a:spcPct val="90000"/>
              </a:lnSpc>
              <a:buNone/>
            </a:pPr>
            <a:r>
              <a:rPr lang="en-US" sz="4000" b="1" dirty="0" smtClean="0">
                <a:latin typeface="Aharoni" pitchFamily="2" charset="-79"/>
                <a:cs typeface="Aharoni" pitchFamily="2" charset="-79"/>
              </a:rPr>
              <a:t>globe = globo</a:t>
            </a:r>
          </a:p>
          <a:p>
            <a:endParaRPr lang="en-US" sz="5400" dirty="0">
              <a:latin typeface="AbcTeacher" pitchFamily="2" charset="0"/>
            </a:endParaRPr>
          </a:p>
        </p:txBody>
      </p:sp>
      <p:pic>
        <p:nvPicPr>
          <p:cNvPr id="1026" name="Picture 2" descr="D:\Staff\AppData\Local\Microsoft\Windows\Temporary Internet Files\Content.IE5\3277URQC\MC900431559[1].png"/>
          <p:cNvPicPr>
            <a:picLocks noChangeAspect="1" noChangeArrowheads="1"/>
          </p:cNvPicPr>
          <p:nvPr/>
        </p:nvPicPr>
        <p:blipFill>
          <a:blip r:embed="rId2" cstate="print"/>
          <a:srcRect/>
          <a:stretch>
            <a:fillRect/>
          </a:stretch>
        </p:blipFill>
        <p:spPr bwMode="auto">
          <a:xfrm>
            <a:off x="5486400" y="2362200"/>
            <a:ext cx="1828514" cy="1828514"/>
          </a:xfrm>
          <a:prstGeom prst="rect">
            <a:avLst/>
          </a:prstGeom>
          <a:noFill/>
        </p:spPr>
      </p:pic>
      <p:sp>
        <p:nvSpPr>
          <p:cNvPr id="5" name="TextBox 4"/>
          <p:cNvSpPr txBox="1"/>
          <p:nvPr/>
        </p:nvSpPr>
        <p:spPr>
          <a:xfrm>
            <a:off x="5638800" y="2895600"/>
            <a:ext cx="1524000" cy="707886"/>
          </a:xfrm>
          <a:prstGeom prst="rect">
            <a:avLst/>
          </a:prstGeom>
          <a:noFill/>
        </p:spPr>
        <p:txBody>
          <a:bodyPr wrap="square" rtlCol="0">
            <a:spAutoFit/>
          </a:bodyPr>
          <a:lstStyle/>
          <a:p>
            <a:pPr algn="ctr"/>
            <a:r>
              <a:rPr lang="en-US" sz="4000" b="1" dirty="0" smtClean="0"/>
              <a:t>shiny</a:t>
            </a:r>
            <a:endParaRPr lang="en-US" sz="4000" b="1"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4" name="Date Placeholder 6"/>
          <p:cNvSpPr>
            <a:spLocks noGrp="1"/>
          </p:cNvSpPr>
          <p:nvPr>
            <p:ph type="dt" sz="half" idx="10"/>
          </p:nvPr>
        </p:nvSpPr>
        <p:spPr>
          <a:xfrm>
            <a:off x="0" y="6356350"/>
            <a:ext cx="2133600" cy="365125"/>
          </a:xfrm>
          <a:prstGeom prst="rect">
            <a:avLst/>
          </a:prstGeom>
          <a:noFill/>
        </p:spPr>
        <p:txBody>
          <a:bodyPr/>
          <a:lstStyle/>
          <a:p>
            <a:r>
              <a:rPr lang="en-US" dirty="0" smtClean="0">
                <a:ea typeface="ＭＳ Ｐゴシック" pitchFamily="34" charset="-128"/>
              </a:rPr>
              <a:t>7/26/2012</a:t>
            </a:r>
          </a:p>
        </p:txBody>
      </p:sp>
      <p:sp>
        <p:nvSpPr>
          <p:cNvPr id="32771" name="Slide Number Placeholder 4"/>
          <p:cNvSpPr>
            <a:spLocks noGrp="1"/>
          </p:cNvSpPr>
          <p:nvPr>
            <p:ph type="sldNum" sz="quarter" idx="12"/>
          </p:nvPr>
        </p:nvSpPr>
        <p:spPr>
          <a:xfrm>
            <a:off x="146050" y="6210300"/>
            <a:ext cx="457200" cy="457200"/>
          </a:xfrm>
          <a:prstGeom prst="ellipse">
            <a:avLst/>
          </a:prstGeom>
          <a:noFill/>
        </p:spPr>
        <p:txBody>
          <a:bodyPr wrap="none" lIns="0" tIns="0" rIns="0" bIns="0" anchor="ctr" anchorCtr="1"/>
          <a:lstStyle/>
          <a:p>
            <a:pPr algn="ctr"/>
            <a:fld id="{2532FD12-11E1-4C59-B340-A5B3F6BFB106}" type="slidenum">
              <a:rPr lang="en-US" sz="1400">
                <a:solidFill>
                  <a:srgbClr val="FFFFFF"/>
                </a:solidFill>
                <a:latin typeface="Times New Roman" pitchFamily="18" charset="0"/>
              </a:rPr>
              <a:pPr algn="ctr"/>
              <a:t>3</a:t>
            </a:fld>
            <a:endParaRPr lang="en-US" sz="1400" dirty="0">
              <a:solidFill>
                <a:srgbClr val="FFFFFF"/>
              </a:solidFill>
              <a:latin typeface="Times New Roman" pitchFamily="18" charset="0"/>
            </a:endParaRPr>
          </a:p>
        </p:txBody>
      </p:sp>
      <p:sp>
        <p:nvSpPr>
          <p:cNvPr id="32770" name="Rectangle 2"/>
          <p:cNvSpPr>
            <a:spLocks noGrp="1" noChangeArrowheads="1"/>
          </p:cNvSpPr>
          <p:nvPr>
            <p:ph type="title" idx="4294967295"/>
          </p:nvPr>
        </p:nvSpPr>
        <p:spPr>
          <a:xfrm>
            <a:off x="0" y="381000"/>
            <a:ext cx="7773988" cy="1143000"/>
          </a:xfrm>
        </p:spPr>
        <p:txBody>
          <a:bodyPr bIns="91440">
            <a:normAutofit/>
          </a:bodyPr>
          <a:lstStyle/>
          <a:p>
            <a:pPr eaLnBrk="1" hangingPunct="1"/>
            <a:r>
              <a:rPr lang="en-US" b="1" dirty="0" smtClean="0">
                <a:solidFill>
                  <a:schemeClr val="tx1"/>
                </a:solidFill>
                <a:latin typeface="Times New Roman" pitchFamily="18" charset="0"/>
                <a:ea typeface="ＭＳ Ｐゴシック" pitchFamily="34" charset="-128"/>
              </a:rPr>
              <a:t>What is Sheltered Instruction?</a:t>
            </a:r>
          </a:p>
        </p:txBody>
      </p:sp>
      <p:sp>
        <p:nvSpPr>
          <p:cNvPr id="32772" name="Rectangle 3"/>
          <p:cNvSpPr>
            <a:spLocks noGrp="1" noChangeArrowheads="1"/>
          </p:cNvSpPr>
          <p:nvPr>
            <p:ph sz="quarter" idx="4294967295"/>
          </p:nvPr>
        </p:nvSpPr>
        <p:spPr>
          <a:xfrm>
            <a:off x="0" y="1752600"/>
            <a:ext cx="8229600" cy="2438400"/>
          </a:xfrm>
        </p:spPr>
        <p:txBody>
          <a:bodyPr>
            <a:normAutofit lnSpcReduction="10000"/>
          </a:bodyPr>
          <a:lstStyle/>
          <a:p>
            <a:pPr eaLnBrk="1" hangingPunct="1">
              <a:buClr>
                <a:schemeClr val="tx1"/>
              </a:buClr>
              <a:buFontTx/>
              <a:buNone/>
            </a:pPr>
            <a:r>
              <a:rPr lang="en-US" dirty="0" smtClean="0">
                <a:ea typeface="ＭＳ Ｐゴシック" pitchFamily="34" charset="-128"/>
              </a:rPr>
              <a:t>    </a:t>
            </a:r>
            <a:r>
              <a:rPr lang="en-US" dirty="0" smtClean="0">
                <a:latin typeface="Times New Roman" pitchFamily="18" charset="0"/>
                <a:ea typeface="ＭＳ Ｐゴシック" pitchFamily="34" charset="-128"/>
              </a:rPr>
              <a:t>An approach for teaching </a:t>
            </a:r>
            <a:r>
              <a:rPr lang="en-US" b="1" dirty="0" smtClean="0">
                <a:solidFill>
                  <a:srgbClr val="00B050"/>
                </a:solidFill>
                <a:latin typeface="Times New Roman" pitchFamily="18" charset="0"/>
                <a:ea typeface="ＭＳ Ｐゴシック" pitchFamily="34" charset="-128"/>
              </a:rPr>
              <a:t>grade-level academic content</a:t>
            </a:r>
            <a:r>
              <a:rPr lang="en-US" dirty="0" smtClean="0">
                <a:latin typeface="Times New Roman" pitchFamily="18" charset="0"/>
                <a:ea typeface="ＭＳ Ｐゴシック" pitchFamily="34" charset="-128"/>
              </a:rPr>
              <a:t> to English learners </a:t>
            </a:r>
            <a:r>
              <a:rPr lang="en-US" b="1" dirty="0" smtClean="0">
                <a:solidFill>
                  <a:srgbClr val="990099"/>
                </a:solidFill>
                <a:latin typeface="Times New Roman" pitchFamily="18" charset="0"/>
                <a:ea typeface="ＭＳ Ｐゴシック" pitchFamily="34" charset="-128"/>
              </a:rPr>
              <a:t>in strategic</a:t>
            </a:r>
            <a:r>
              <a:rPr lang="en-US" b="1" dirty="0" smtClean="0">
                <a:latin typeface="Times New Roman" pitchFamily="18" charset="0"/>
                <a:ea typeface="ＭＳ Ｐゴシック" pitchFamily="34" charset="-128"/>
              </a:rPr>
              <a:t> </a:t>
            </a:r>
            <a:r>
              <a:rPr lang="en-US" dirty="0" smtClean="0">
                <a:latin typeface="Times New Roman" pitchFamily="18" charset="0"/>
                <a:ea typeface="ＭＳ Ｐゴシック" pitchFamily="34" charset="-128"/>
              </a:rPr>
              <a:t>ways that make the subject matter concepts </a:t>
            </a:r>
            <a:r>
              <a:rPr lang="en-US" b="1" dirty="0" smtClean="0">
                <a:solidFill>
                  <a:srgbClr val="FF0000"/>
                </a:solidFill>
                <a:latin typeface="Times New Roman" pitchFamily="18" charset="0"/>
                <a:ea typeface="ＭＳ Ｐゴシック" pitchFamily="34" charset="-128"/>
              </a:rPr>
              <a:t>comprehensible</a:t>
            </a:r>
            <a:r>
              <a:rPr lang="en-US" dirty="0" smtClean="0">
                <a:latin typeface="Times New Roman" pitchFamily="18" charset="0"/>
                <a:ea typeface="ＭＳ Ｐゴシック" pitchFamily="34" charset="-128"/>
              </a:rPr>
              <a:t> while promoting the students’ </a:t>
            </a:r>
            <a:r>
              <a:rPr lang="en-US" b="1" dirty="0" smtClean="0">
                <a:solidFill>
                  <a:srgbClr val="0000CC"/>
                </a:solidFill>
                <a:latin typeface="Times New Roman" pitchFamily="18" charset="0"/>
                <a:ea typeface="ＭＳ Ｐゴシック" pitchFamily="34" charset="-128"/>
              </a:rPr>
              <a:t>English language development</a:t>
            </a:r>
            <a:r>
              <a:rPr lang="en-US" dirty="0" smtClean="0">
                <a:latin typeface="Times New Roman" pitchFamily="18" charset="0"/>
                <a:ea typeface="ＭＳ Ｐゴシック" pitchFamily="34" charset="-128"/>
              </a:rPr>
              <a:t>.</a:t>
            </a:r>
          </a:p>
        </p:txBody>
      </p:sp>
      <p:pic>
        <p:nvPicPr>
          <p:cNvPr id="32773" name="Picture 5" descr="C:\Documents and Settings\joy mclaughlin\My Documents\My Videos\My Pictures\Microsoft Clip Organizer\j0438494.jpg"/>
          <p:cNvPicPr>
            <a:picLocks noChangeAspect="1" noChangeArrowheads="1"/>
          </p:cNvPicPr>
          <p:nvPr/>
        </p:nvPicPr>
        <p:blipFill>
          <a:blip r:embed="rId3" cstate="print"/>
          <a:srcRect/>
          <a:stretch>
            <a:fillRect/>
          </a:stretch>
        </p:blipFill>
        <p:spPr bwMode="auto">
          <a:xfrm>
            <a:off x="6400800" y="4495800"/>
            <a:ext cx="2362200" cy="2101663"/>
          </a:xfrm>
          <a:prstGeom prst="rect">
            <a:avLst/>
          </a:prstGeom>
          <a:noFill/>
          <a:ln w="9525">
            <a:noFill/>
            <a:miter lim="800000"/>
            <a:headEnd/>
            <a:tailEnd/>
          </a:ln>
        </p:spPr>
      </p:pic>
      <p:pic>
        <p:nvPicPr>
          <p:cNvPr id="32775" name="Picture 1" descr="C:\Users\Revae-Toshiba\AppData\Local\Microsoft\Windows\Temporary Internet Files\Content.IE5\OF8H15K5\MP900438641[1].jpg"/>
          <p:cNvPicPr>
            <a:picLocks noChangeAspect="1" noChangeArrowheads="1"/>
          </p:cNvPicPr>
          <p:nvPr/>
        </p:nvPicPr>
        <p:blipFill>
          <a:blip r:embed="rId4" cstate="print"/>
          <a:srcRect/>
          <a:stretch>
            <a:fillRect/>
          </a:stretch>
        </p:blipFill>
        <p:spPr bwMode="auto">
          <a:xfrm>
            <a:off x="685800" y="4114800"/>
            <a:ext cx="2285999" cy="23976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Information is stored in 2 places, increasing retention rate</a:t>
            </a:r>
            <a:endParaRPr lang="en-US" dirty="0"/>
          </a:p>
        </p:txBody>
      </p:sp>
      <p:pic>
        <p:nvPicPr>
          <p:cNvPr id="4" name="Picture 2" descr="D:\Staff\AppData\Local\Microsoft\Windows\Temporary Internet Files\Content.IE5\SULN4SIQ\MP900438746[1].jpg"/>
          <p:cNvPicPr>
            <a:picLocks noGrp="1" noChangeAspect="1" noChangeArrowheads="1"/>
          </p:cNvPicPr>
          <p:nvPr>
            <p:ph idx="1"/>
          </p:nvPr>
        </p:nvPicPr>
        <p:blipFill>
          <a:blip r:embed="rId2" cstate="print"/>
          <a:srcRect l="8889" t="5555" r="9630" b="33333"/>
          <a:stretch>
            <a:fillRect/>
          </a:stretch>
        </p:blipFill>
        <p:spPr bwMode="auto">
          <a:xfrm>
            <a:off x="2666780" y="2209800"/>
            <a:ext cx="4193432" cy="4191000"/>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Nonlinguistic Representation</a:t>
            </a:r>
            <a:endParaRPr lang="en-US" dirty="0"/>
          </a:p>
        </p:txBody>
      </p:sp>
      <p:pic>
        <p:nvPicPr>
          <p:cNvPr id="1026" name="Picture 2" descr="D:\Staff\AppData\Local\Microsoft\Windows\Temporary Internet Files\Content.IE5\E7RTP5HE\MC900334170[1].wmf"/>
          <p:cNvPicPr>
            <a:picLocks noChangeAspect="1" noChangeArrowheads="1"/>
          </p:cNvPicPr>
          <p:nvPr/>
        </p:nvPicPr>
        <p:blipFill>
          <a:blip r:embed="rId2" cstate="print"/>
          <a:srcRect/>
          <a:stretch>
            <a:fillRect/>
          </a:stretch>
        </p:blipFill>
        <p:spPr bwMode="auto">
          <a:xfrm>
            <a:off x="457200" y="1752600"/>
            <a:ext cx="2533316" cy="2667000"/>
          </a:xfrm>
          <a:prstGeom prst="rect">
            <a:avLst/>
          </a:prstGeom>
          <a:noFill/>
        </p:spPr>
      </p:pic>
      <p:pic>
        <p:nvPicPr>
          <p:cNvPr id="1027" name="Picture 3" descr="D:\Staff\AppData\Local\Microsoft\Windows\Temporary Internet Files\Content.IE5\3277URQC\MC900232074[1].wmf"/>
          <p:cNvPicPr>
            <a:picLocks noChangeAspect="1" noChangeArrowheads="1"/>
          </p:cNvPicPr>
          <p:nvPr/>
        </p:nvPicPr>
        <p:blipFill>
          <a:blip r:embed="rId3" cstate="print"/>
          <a:srcRect/>
          <a:stretch>
            <a:fillRect/>
          </a:stretch>
        </p:blipFill>
        <p:spPr bwMode="auto">
          <a:xfrm>
            <a:off x="6360011" y="1752600"/>
            <a:ext cx="2329807" cy="2438400"/>
          </a:xfrm>
          <a:prstGeom prst="rect">
            <a:avLst/>
          </a:prstGeom>
          <a:noFill/>
        </p:spPr>
      </p:pic>
      <p:sp>
        <p:nvSpPr>
          <p:cNvPr id="8" name="TextBox 7"/>
          <p:cNvSpPr txBox="1"/>
          <p:nvPr/>
        </p:nvSpPr>
        <p:spPr>
          <a:xfrm>
            <a:off x="3124200" y="2590800"/>
            <a:ext cx="3581400" cy="3785652"/>
          </a:xfrm>
          <a:prstGeom prst="rect">
            <a:avLst/>
          </a:prstGeom>
          <a:noFill/>
        </p:spPr>
        <p:txBody>
          <a:bodyPr wrap="square" rtlCol="0">
            <a:spAutoFit/>
          </a:bodyPr>
          <a:lstStyle/>
          <a:p>
            <a:r>
              <a:rPr lang="en-US" sz="4000" b="1" dirty="0" smtClean="0">
                <a:latin typeface="American Classic Extra Bold" pitchFamily="18" charset="0"/>
              </a:rPr>
              <a:t>Increases vocabulary retention 37% over memorizing definitions.</a:t>
            </a:r>
            <a:endParaRPr lang="en-US" sz="4000" b="1" dirty="0">
              <a:latin typeface="American Classic Extra Bold"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Nonlinguistic Representation</a:t>
            </a:r>
            <a:endParaRPr lang="en-US" dirty="0"/>
          </a:p>
        </p:txBody>
      </p:sp>
      <p:pic>
        <p:nvPicPr>
          <p:cNvPr id="2053" name="Picture 5" descr="D:\Staff\AppData\Local\Microsoft\Windows\Temporary Internet Files\Content.IE5\3277URQC\MC900441910[1].wmf"/>
          <p:cNvPicPr>
            <a:picLocks noChangeAspect="1" noChangeArrowheads="1"/>
          </p:cNvPicPr>
          <p:nvPr/>
        </p:nvPicPr>
        <p:blipFill>
          <a:blip r:embed="rId2" cstate="print"/>
          <a:srcRect/>
          <a:stretch>
            <a:fillRect/>
          </a:stretch>
        </p:blipFill>
        <p:spPr bwMode="auto">
          <a:xfrm>
            <a:off x="5374046" y="1981200"/>
            <a:ext cx="3544529" cy="2971800"/>
          </a:xfrm>
          <a:prstGeom prst="rect">
            <a:avLst/>
          </a:prstGeom>
          <a:noFill/>
        </p:spPr>
      </p:pic>
      <p:pic>
        <p:nvPicPr>
          <p:cNvPr id="2055" name="Picture 7" descr="D:\Staff\AppData\Local\Microsoft\Windows\Temporary Internet Files\Content.IE5\XYB2IVS3\MC900434389[1].wmf"/>
          <p:cNvPicPr>
            <a:picLocks noChangeAspect="1" noChangeArrowheads="1"/>
          </p:cNvPicPr>
          <p:nvPr/>
        </p:nvPicPr>
        <p:blipFill>
          <a:blip r:embed="rId3" cstate="print"/>
          <a:srcRect/>
          <a:stretch>
            <a:fillRect/>
          </a:stretch>
        </p:blipFill>
        <p:spPr bwMode="auto">
          <a:xfrm>
            <a:off x="0" y="4419600"/>
            <a:ext cx="1752600" cy="2430110"/>
          </a:xfrm>
          <a:prstGeom prst="rect">
            <a:avLst/>
          </a:prstGeom>
          <a:noFill/>
        </p:spPr>
      </p:pic>
      <p:sp>
        <p:nvSpPr>
          <p:cNvPr id="11" name="TextBox 10"/>
          <p:cNvSpPr txBox="1"/>
          <p:nvPr/>
        </p:nvSpPr>
        <p:spPr>
          <a:xfrm>
            <a:off x="1676400" y="1676400"/>
            <a:ext cx="3962400" cy="3785652"/>
          </a:xfrm>
          <a:prstGeom prst="rect">
            <a:avLst/>
          </a:prstGeom>
          <a:noFill/>
        </p:spPr>
        <p:txBody>
          <a:bodyPr wrap="square" rtlCol="0">
            <a:spAutoFit/>
          </a:bodyPr>
          <a:lstStyle/>
          <a:p>
            <a:r>
              <a:rPr lang="en-US" sz="4000" b="1" dirty="0" smtClean="0">
                <a:latin typeface="American Classic Extra Bold" pitchFamily="18" charset="0"/>
              </a:rPr>
              <a:t>Increases vocabulary retention 21% over using words in sentences</a:t>
            </a:r>
            <a:endParaRPr lang="en-US" sz="4000" b="1" dirty="0">
              <a:latin typeface="American Classic Extra Bold"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676400"/>
            <a:ext cx="8229600" cy="2895600"/>
          </a:xfrm>
        </p:spPr>
        <p:txBody>
          <a:bodyPr>
            <a:noAutofit/>
          </a:bodyPr>
          <a:lstStyle/>
          <a:p>
            <a:pPr eaLnBrk="1" fontAlgn="auto" hangingPunct="1">
              <a:spcAft>
                <a:spcPts val="0"/>
              </a:spcAft>
              <a:defRPr/>
            </a:pPr>
            <a:r>
              <a:rPr lang="en-US" sz="6000" dirty="0" smtClean="0">
                <a:solidFill>
                  <a:srgbClr val="00B0F0"/>
                </a:solidFill>
                <a:latin typeface="Aharoni" pitchFamily="2" charset="-79"/>
                <a:cs typeface="Aharoni" pitchFamily="2" charset="-79"/>
              </a:rPr>
              <a:t>What are some nonlinguistic strategies you use?</a:t>
            </a:r>
            <a:endParaRPr lang="en-US" sz="6000" dirty="0">
              <a:solidFill>
                <a:srgbClr val="00B0F0"/>
              </a:solidFill>
              <a:latin typeface="Aharoni" pitchFamily="2" charset="-79"/>
              <a:cs typeface="Aharoni" pitchFamily="2" charset="-79"/>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C:\Users\Revae-Toshiba\AppData\Local\Microsoft\Windows\Temporary Internet Files\Content.IE5\RZE3MUW7\MP900422530[1].jpg"/>
          <p:cNvPicPr>
            <a:picLocks noChangeAspect="1" noChangeArrowheads="1"/>
          </p:cNvPicPr>
          <p:nvPr/>
        </p:nvPicPr>
        <p:blipFill>
          <a:blip r:embed="rId2" cstate="print"/>
          <a:srcRect/>
          <a:stretch>
            <a:fillRect/>
          </a:stretch>
        </p:blipFill>
        <p:spPr bwMode="auto">
          <a:xfrm>
            <a:off x="228600" y="1676400"/>
            <a:ext cx="2590800" cy="2362200"/>
          </a:xfrm>
          <a:prstGeom prst="rect">
            <a:avLst/>
          </a:prstGeom>
          <a:noFill/>
        </p:spPr>
      </p:pic>
      <p:sp>
        <p:nvSpPr>
          <p:cNvPr id="2" name="Title 1"/>
          <p:cNvSpPr>
            <a:spLocks noGrp="1"/>
          </p:cNvSpPr>
          <p:nvPr>
            <p:ph type="title"/>
          </p:nvPr>
        </p:nvSpPr>
        <p:spPr/>
        <p:txBody>
          <a:bodyPr>
            <a:normAutofit/>
          </a:bodyPr>
          <a:lstStyle/>
          <a:p>
            <a:r>
              <a:rPr lang="en-US" sz="5400" dirty="0" smtClean="0"/>
              <a:t>Involve the senses</a:t>
            </a:r>
            <a:endParaRPr lang="en-US" sz="5400" dirty="0"/>
          </a:p>
        </p:txBody>
      </p:sp>
      <p:pic>
        <p:nvPicPr>
          <p:cNvPr id="2051" name="Picture 3" descr="C:\Users\Revae-Toshiba\AppData\Local\Microsoft\Windows\Temporary Internet Files\Content.IE5\QKWLM3G2\MP900403680[1].jpg"/>
          <p:cNvPicPr>
            <a:picLocks noChangeAspect="1" noChangeArrowheads="1"/>
          </p:cNvPicPr>
          <p:nvPr/>
        </p:nvPicPr>
        <p:blipFill>
          <a:blip r:embed="rId3" cstate="print"/>
          <a:srcRect/>
          <a:stretch>
            <a:fillRect/>
          </a:stretch>
        </p:blipFill>
        <p:spPr bwMode="auto">
          <a:xfrm>
            <a:off x="0" y="4219000"/>
            <a:ext cx="3505200" cy="2639000"/>
          </a:xfrm>
          <a:prstGeom prst="rect">
            <a:avLst/>
          </a:prstGeom>
          <a:noFill/>
        </p:spPr>
      </p:pic>
      <p:pic>
        <p:nvPicPr>
          <p:cNvPr id="2052" name="Picture 4" descr="C:\Users\Revae-Toshiba\AppData\Local\Microsoft\Windows\Temporary Internet Files\Content.IE5\RZE3MUW7\MP900443717[1].jpg"/>
          <p:cNvPicPr>
            <a:picLocks noChangeAspect="1" noChangeArrowheads="1"/>
          </p:cNvPicPr>
          <p:nvPr/>
        </p:nvPicPr>
        <p:blipFill>
          <a:blip r:embed="rId4" cstate="print"/>
          <a:srcRect/>
          <a:stretch>
            <a:fillRect/>
          </a:stretch>
        </p:blipFill>
        <p:spPr bwMode="auto">
          <a:xfrm>
            <a:off x="2971800" y="1828800"/>
            <a:ext cx="3808476" cy="2633472"/>
          </a:xfrm>
          <a:prstGeom prst="rect">
            <a:avLst/>
          </a:prstGeom>
          <a:noFill/>
        </p:spPr>
      </p:pic>
      <p:pic>
        <p:nvPicPr>
          <p:cNvPr id="2053" name="Picture 5" descr="C:\Users\Revae-Toshiba\AppData\Local\Microsoft\Windows\Temporary Internet Files\Content.IE5\OF8H15K5\MP900422284[1].jpg"/>
          <p:cNvPicPr>
            <a:picLocks noChangeAspect="1" noChangeArrowheads="1"/>
          </p:cNvPicPr>
          <p:nvPr/>
        </p:nvPicPr>
        <p:blipFill>
          <a:blip r:embed="rId5" cstate="print"/>
          <a:srcRect/>
          <a:stretch>
            <a:fillRect/>
          </a:stretch>
        </p:blipFill>
        <p:spPr bwMode="auto">
          <a:xfrm>
            <a:off x="4572000" y="4419600"/>
            <a:ext cx="2438400" cy="2438400"/>
          </a:xfrm>
          <a:prstGeom prst="rect">
            <a:avLst/>
          </a:prstGeom>
          <a:noFill/>
        </p:spPr>
      </p:pic>
      <p:pic>
        <p:nvPicPr>
          <p:cNvPr id="2055" name="Picture 7" descr="C:\Users\Revae-Toshiba\AppData\Local\Microsoft\Windows\Temporary Internet Files\Content.IE5\RZE3MUW7\MP900423034[1].jpg"/>
          <p:cNvPicPr>
            <a:picLocks noChangeAspect="1" noChangeArrowheads="1"/>
          </p:cNvPicPr>
          <p:nvPr/>
        </p:nvPicPr>
        <p:blipFill>
          <a:blip r:embed="rId6" cstate="print"/>
          <a:srcRect/>
          <a:stretch>
            <a:fillRect/>
          </a:stretch>
        </p:blipFill>
        <p:spPr bwMode="auto">
          <a:xfrm>
            <a:off x="6477000" y="457200"/>
            <a:ext cx="2667000" cy="2667000"/>
          </a:xfrm>
          <a:prstGeom prst="rect">
            <a:avLst/>
          </a:prstGeom>
          <a:noFill/>
        </p:spPr>
      </p:pic>
      <p:pic>
        <p:nvPicPr>
          <p:cNvPr id="2057" name="Picture 9" descr="C:\Users\Revae-Toshiba\AppData\Local\Microsoft\Windows\Temporary Internet Files\Content.IE5\DYW49A24\MP910220770[1].jpg"/>
          <p:cNvPicPr>
            <a:picLocks noChangeAspect="1" noChangeArrowheads="1"/>
          </p:cNvPicPr>
          <p:nvPr/>
        </p:nvPicPr>
        <p:blipFill>
          <a:blip r:embed="rId7" cstate="print"/>
          <a:srcRect/>
          <a:stretch>
            <a:fillRect/>
          </a:stretch>
        </p:blipFill>
        <p:spPr bwMode="auto">
          <a:xfrm>
            <a:off x="7119776" y="3825240"/>
            <a:ext cx="2024224" cy="3032760"/>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atin typeface="American Classic" pitchFamily="18" charset="0"/>
              </a:rPr>
              <a:t>Tier 2 Words</a:t>
            </a:r>
            <a:endParaRPr lang="en-US" sz="6000" b="1" dirty="0">
              <a:latin typeface="American Classic" pitchFamily="18" charset="0"/>
            </a:endParaRPr>
          </a:p>
        </p:txBody>
      </p:sp>
      <p:sp>
        <p:nvSpPr>
          <p:cNvPr id="3" name="Content Placeholder 2"/>
          <p:cNvSpPr>
            <a:spLocks noGrp="1"/>
          </p:cNvSpPr>
          <p:nvPr>
            <p:ph idx="1"/>
          </p:nvPr>
        </p:nvSpPr>
        <p:spPr>
          <a:xfrm>
            <a:off x="1143001" y="1600201"/>
            <a:ext cx="7086600" cy="4122738"/>
          </a:xfrm>
        </p:spPr>
        <p:txBody>
          <a:bodyPr>
            <a:normAutofit/>
          </a:bodyPr>
          <a:lstStyle/>
          <a:p>
            <a:r>
              <a:rPr lang="en-US" sz="4000" dirty="0" smtClean="0"/>
              <a:t>Figurative language</a:t>
            </a:r>
          </a:p>
          <a:p>
            <a:r>
              <a:rPr lang="en-US" sz="4000" dirty="0" smtClean="0"/>
              <a:t>Idioms</a:t>
            </a:r>
          </a:p>
          <a:p>
            <a:r>
              <a:rPr lang="en-US" sz="4000" dirty="0" smtClean="0"/>
              <a:t>Academic words used in multiple content areas</a:t>
            </a:r>
          </a:p>
          <a:p>
            <a:r>
              <a:rPr lang="en-US" sz="4000" dirty="0" smtClean="0"/>
              <a:t>Connectors/Transition Words </a:t>
            </a:r>
          </a:p>
          <a:p>
            <a:r>
              <a:rPr lang="en-US" sz="4000" dirty="0" smtClean="0"/>
              <a:t>Polysemous words</a:t>
            </a:r>
          </a:p>
          <a:p>
            <a:endParaRPr lang="en-US" sz="4000" dirty="0" smtClean="0"/>
          </a:p>
          <a:p>
            <a:endParaRPr lang="en-US" sz="4000" dirty="0" smtClean="0"/>
          </a:p>
          <a:p>
            <a:endParaRPr lang="en-US" sz="4000" dirty="0" smtClean="0"/>
          </a:p>
          <a:p>
            <a:pPr>
              <a:buNone/>
            </a:pPr>
            <a:endParaRPr lang="en-US" sz="4000" dirty="0" smtClean="0"/>
          </a:p>
          <a:p>
            <a:pPr>
              <a:buNone/>
            </a:pPr>
            <a:endParaRPr lang="en-US" sz="4000"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3"/>
          <p:cNvSpPr txBox="1">
            <a:spLocks noGrp="1"/>
          </p:cNvSpPr>
          <p:nvPr/>
        </p:nvSpPr>
        <p:spPr bwMode="auto">
          <a:xfrm>
            <a:off x="4648200" y="6400800"/>
            <a:ext cx="4495800" cy="228600"/>
          </a:xfrm>
          <a:prstGeom prst="rect">
            <a:avLst/>
          </a:prstGeom>
          <a:noFill/>
          <a:ln w="9525">
            <a:noFill/>
            <a:miter lim="800000"/>
            <a:headEnd/>
            <a:tailEnd/>
          </a:ln>
        </p:spPr>
        <p:txBody>
          <a:bodyPr/>
          <a:lstStyle/>
          <a:p>
            <a:pPr eaLnBrk="0" hangingPunct="0"/>
            <a:r>
              <a:rPr lang="en-US" sz="1400" b="1" dirty="0">
                <a:solidFill>
                  <a:schemeClr val="bg1"/>
                </a:solidFill>
              </a:rPr>
              <a:t>Margarita Calder</a:t>
            </a:r>
            <a:r>
              <a:rPr lang="en-US" altLang="ja-JP" sz="1400" b="1" dirty="0">
                <a:solidFill>
                  <a:schemeClr val="bg1"/>
                </a:solidFill>
              </a:rPr>
              <a:t>ón &amp; Associates, Inc.</a:t>
            </a:r>
            <a:endParaRPr lang="en-US" sz="1400" dirty="0"/>
          </a:p>
        </p:txBody>
      </p:sp>
      <p:sp>
        <p:nvSpPr>
          <p:cNvPr id="23555" name="Rectangle 3"/>
          <p:cNvSpPr>
            <a:spLocks noGrp="1" noChangeArrowheads="1"/>
          </p:cNvSpPr>
          <p:nvPr>
            <p:ph idx="1"/>
          </p:nvPr>
        </p:nvSpPr>
        <p:spPr>
          <a:xfrm>
            <a:off x="838200" y="1905000"/>
            <a:ext cx="7772400" cy="4800600"/>
          </a:xfrm>
        </p:spPr>
        <p:txBody>
          <a:bodyPr/>
          <a:lstStyle/>
          <a:p>
            <a:pPr eaLnBrk="1" hangingPunct="1">
              <a:lnSpc>
                <a:spcPct val="90000"/>
              </a:lnSpc>
              <a:buFontTx/>
              <a:buNone/>
            </a:pPr>
            <a:r>
              <a:rPr lang="en-US" sz="2400" b="1" u="sng" dirty="0" smtClean="0">
                <a:solidFill>
                  <a:srgbClr val="800000"/>
                </a:solidFill>
                <a:latin typeface="Helvetica" charset="0"/>
              </a:rPr>
              <a:t>Examples of Transition Words &amp; Connectors:</a:t>
            </a:r>
          </a:p>
          <a:p>
            <a:pPr eaLnBrk="1" hangingPunct="1">
              <a:lnSpc>
                <a:spcPct val="120000"/>
              </a:lnSpc>
            </a:pPr>
            <a:r>
              <a:rPr lang="en-US" sz="4000" b="1" dirty="0" smtClean="0">
                <a:solidFill>
                  <a:schemeClr val="hlink"/>
                </a:solidFill>
                <a:latin typeface="Helvetica" charset="0"/>
              </a:rPr>
              <a:t>Cause &amp; Effect</a:t>
            </a:r>
            <a:r>
              <a:rPr lang="en-US" sz="4000" b="1" dirty="0" smtClean="0">
                <a:solidFill>
                  <a:srgbClr val="000000"/>
                </a:solidFill>
                <a:latin typeface="Helvetica" charset="0"/>
              </a:rPr>
              <a:t> -- because, due to, as a result, since, for this reason, therefore, in order to, so that, thus…</a:t>
            </a:r>
          </a:p>
          <a:p>
            <a:pPr eaLnBrk="1" hangingPunct="1">
              <a:lnSpc>
                <a:spcPct val="90000"/>
              </a:lnSpc>
            </a:pPr>
            <a:endParaRPr lang="en-US" sz="1800" dirty="0" smtClean="0">
              <a:latin typeface="Helvetica" charset="0"/>
            </a:endParaRPr>
          </a:p>
        </p:txBody>
      </p:sp>
      <p:sp>
        <p:nvSpPr>
          <p:cNvPr id="23556" name="Text Box 4"/>
          <p:cNvSpPr txBox="1">
            <a:spLocks noChangeArrowheads="1"/>
          </p:cNvSpPr>
          <p:nvPr/>
        </p:nvSpPr>
        <p:spPr bwMode="auto">
          <a:xfrm>
            <a:off x="228600" y="762000"/>
            <a:ext cx="9144000" cy="584775"/>
          </a:xfrm>
          <a:prstGeom prst="rect">
            <a:avLst/>
          </a:prstGeom>
          <a:noFill/>
          <a:ln w="9525">
            <a:noFill/>
            <a:miter lim="800000"/>
            <a:headEnd/>
            <a:tailEnd/>
          </a:ln>
        </p:spPr>
        <p:txBody>
          <a:bodyPr wrap="square">
            <a:spAutoFit/>
          </a:bodyPr>
          <a:lstStyle/>
          <a:p>
            <a:pPr algn="ctr">
              <a:spcBef>
                <a:spcPct val="50000"/>
              </a:spcBef>
            </a:pPr>
            <a:r>
              <a:rPr lang="en-US" sz="3200" b="1" dirty="0">
                <a:latin typeface="Helvetica" charset="0"/>
              </a:rPr>
              <a:t>Tier </a:t>
            </a:r>
            <a:r>
              <a:rPr lang="en-US" sz="3200" b="1" dirty="0" smtClean="0">
                <a:latin typeface="Helvetica" charset="0"/>
              </a:rPr>
              <a:t>2: </a:t>
            </a:r>
            <a:r>
              <a:rPr lang="en-US" sz="3200" b="1" dirty="0">
                <a:latin typeface="Helvetica" charset="0"/>
              </a:rPr>
              <a:t>Words that nest academic content</a:t>
            </a:r>
            <a:endParaRPr lang="en-US" sz="2800" b="1" dirty="0">
              <a:latin typeface="Helvetica" charset="0"/>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4000" b="1" dirty="0" smtClean="0">
                <a:solidFill>
                  <a:schemeClr val="hlink"/>
                </a:solidFill>
                <a:latin typeface="Helvetica" charset="0"/>
              </a:rPr>
              <a:t>Contrast</a:t>
            </a:r>
            <a:r>
              <a:rPr lang="en-US" sz="4000" b="1" dirty="0" smtClean="0">
                <a:solidFill>
                  <a:srgbClr val="FF1424"/>
                </a:solidFill>
                <a:latin typeface="Helvetica" charset="0"/>
              </a:rPr>
              <a:t> </a:t>
            </a:r>
            <a:r>
              <a:rPr lang="en-US" sz="4000" b="1" dirty="0" smtClean="0">
                <a:solidFill>
                  <a:srgbClr val="000000"/>
                </a:solidFill>
                <a:latin typeface="Helvetica" charset="0"/>
              </a:rPr>
              <a:t>-- or, but, although, however, in contrast, nevertheless, on the other hand, while …</a:t>
            </a:r>
          </a:p>
          <a:p>
            <a:endParaRPr lang="en-US" sz="4000"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4000" b="1" dirty="0" smtClean="0">
                <a:solidFill>
                  <a:schemeClr val="hlink"/>
                </a:solidFill>
                <a:latin typeface="Helvetica" charset="0"/>
              </a:rPr>
              <a:t>Addition or comparison</a:t>
            </a:r>
            <a:r>
              <a:rPr lang="en-US" sz="4000" b="1" dirty="0" smtClean="0">
                <a:solidFill>
                  <a:srgbClr val="000000"/>
                </a:solidFill>
                <a:latin typeface="Helvetica" charset="0"/>
              </a:rPr>
              <a:t> -- and, also, as well as, in addition, likewise, moreover, by the way …</a:t>
            </a:r>
          </a:p>
          <a:p>
            <a:endParaRPr lang="en-US" sz="4000"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Rectangle 3"/>
          <p:cNvSpPr/>
          <p:nvPr/>
        </p:nvSpPr>
        <p:spPr>
          <a:xfrm>
            <a:off x="533400" y="1905000"/>
            <a:ext cx="8229600" cy="2308324"/>
          </a:xfrm>
          <a:prstGeom prst="rect">
            <a:avLst/>
          </a:prstGeom>
        </p:spPr>
        <p:txBody>
          <a:bodyPr wrap="square">
            <a:spAutoFit/>
          </a:bodyPr>
          <a:lstStyle/>
          <a:p>
            <a:pPr>
              <a:lnSpc>
                <a:spcPct val="120000"/>
              </a:lnSpc>
            </a:pPr>
            <a:r>
              <a:rPr lang="en-US" sz="4000" b="1" dirty="0" smtClean="0">
                <a:solidFill>
                  <a:schemeClr val="hlink"/>
                </a:solidFill>
                <a:latin typeface="Helvetica" charset="0"/>
              </a:rPr>
              <a:t>Giving examples</a:t>
            </a:r>
            <a:r>
              <a:rPr lang="en-US" sz="4000" b="1" dirty="0" smtClean="0">
                <a:solidFill>
                  <a:srgbClr val="000000"/>
                </a:solidFill>
                <a:latin typeface="Helvetica" charset="0"/>
              </a:rPr>
              <a:t> </a:t>
            </a:r>
            <a:r>
              <a:rPr lang="en-US" b="1" dirty="0" smtClean="0">
                <a:solidFill>
                  <a:srgbClr val="000000"/>
                </a:solidFill>
                <a:latin typeface="Helvetica" charset="0"/>
              </a:rPr>
              <a:t>-- </a:t>
            </a:r>
            <a:r>
              <a:rPr lang="en-US" sz="4000" b="1" dirty="0" smtClean="0">
                <a:solidFill>
                  <a:srgbClr val="000000"/>
                </a:solidFill>
                <a:latin typeface="Helvetica" charset="0"/>
              </a:rPr>
              <a:t>for example, for instance, in particular, such as …</a:t>
            </a:r>
            <a:endParaRPr lang="en-US" dirty="0" smtClean="0">
              <a:latin typeface="Helvetica"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8" name="Date Placeholder 5"/>
          <p:cNvSpPr>
            <a:spLocks noGrp="1"/>
          </p:cNvSpPr>
          <p:nvPr>
            <p:ph type="dt" sz="half" idx="10"/>
          </p:nvPr>
        </p:nvSpPr>
        <p:spPr>
          <a:xfrm>
            <a:off x="0" y="6356350"/>
            <a:ext cx="2133600" cy="365125"/>
          </a:xfrm>
          <a:prstGeom prst="rect">
            <a:avLst/>
          </a:prstGeom>
          <a:noFill/>
        </p:spPr>
        <p:txBody>
          <a:bodyPr/>
          <a:lstStyle/>
          <a:p>
            <a:r>
              <a:rPr lang="en-US" dirty="0" smtClean="0">
                <a:ea typeface="ＭＳ Ｐゴシック" pitchFamily="34" charset="-128"/>
              </a:rPr>
              <a:t>7/26/2012</a:t>
            </a:r>
          </a:p>
        </p:txBody>
      </p:sp>
      <p:sp>
        <p:nvSpPr>
          <p:cNvPr id="33795" name="Slide Number Placeholder 4"/>
          <p:cNvSpPr>
            <a:spLocks noGrp="1"/>
          </p:cNvSpPr>
          <p:nvPr>
            <p:ph type="sldNum" sz="quarter" idx="12"/>
          </p:nvPr>
        </p:nvSpPr>
        <p:spPr>
          <a:xfrm>
            <a:off x="146050" y="6210300"/>
            <a:ext cx="457200" cy="457200"/>
          </a:xfrm>
          <a:prstGeom prst="ellipse">
            <a:avLst/>
          </a:prstGeom>
          <a:noFill/>
        </p:spPr>
        <p:txBody>
          <a:bodyPr wrap="none" lIns="0" tIns="0" rIns="0" bIns="0" anchor="ctr" anchorCtr="1"/>
          <a:lstStyle/>
          <a:p>
            <a:pPr algn="ctr"/>
            <a:fld id="{45F99EB3-267A-41AE-B150-CB734FE17741}" type="slidenum">
              <a:rPr lang="en-US" sz="1400">
                <a:solidFill>
                  <a:srgbClr val="FFFFFF"/>
                </a:solidFill>
                <a:latin typeface="Times New Roman" pitchFamily="18" charset="0"/>
              </a:rPr>
              <a:pPr algn="ctr"/>
              <a:t>4</a:t>
            </a:fld>
            <a:endParaRPr lang="en-US" sz="1400" dirty="0">
              <a:solidFill>
                <a:srgbClr val="FFFFFF"/>
              </a:solidFill>
              <a:latin typeface="Times New Roman" pitchFamily="18" charset="0"/>
            </a:endParaRPr>
          </a:p>
        </p:txBody>
      </p:sp>
      <p:sp>
        <p:nvSpPr>
          <p:cNvPr id="112642" name="Rectangle 2"/>
          <p:cNvSpPr>
            <a:spLocks noGrp="1" noChangeArrowheads="1"/>
          </p:cNvSpPr>
          <p:nvPr>
            <p:ph type="title" idx="4294967295"/>
          </p:nvPr>
        </p:nvSpPr>
        <p:spPr>
          <a:xfrm>
            <a:off x="903288" y="152400"/>
            <a:ext cx="8240712" cy="1600200"/>
          </a:xfrm>
        </p:spPr>
        <p:txBody>
          <a:bodyPr bIns="91440">
            <a:noAutofit/>
          </a:bodyPr>
          <a:lstStyle/>
          <a:p>
            <a:pPr eaLnBrk="1" hangingPunct="1"/>
            <a:r>
              <a:rPr lang="en-US" sz="4600" b="1" u="sng" dirty="0" smtClean="0">
                <a:solidFill>
                  <a:schemeClr val="tx1"/>
                </a:solidFill>
                <a:latin typeface="Times New Roman" pitchFamily="18" charset="0"/>
                <a:ea typeface="ＭＳ Ｐゴシック" pitchFamily="34" charset="-128"/>
              </a:rPr>
              <a:t>The SIOP</a:t>
            </a:r>
            <a:r>
              <a:rPr lang="en-US" sz="4600" b="1" u="sng" baseline="30000" dirty="0" smtClean="0">
                <a:solidFill>
                  <a:schemeClr val="tx1"/>
                </a:solidFill>
                <a:latin typeface="Times New Roman" pitchFamily="18" charset="0"/>
                <a:ea typeface="ＭＳ Ｐゴシック" pitchFamily="34" charset="-128"/>
              </a:rPr>
              <a:t>®</a:t>
            </a:r>
            <a:r>
              <a:rPr lang="en-US" sz="4600" b="1" u="sng" dirty="0" smtClean="0">
                <a:solidFill>
                  <a:schemeClr val="tx1"/>
                </a:solidFill>
                <a:latin typeface="Times New Roman" pitchFamily="18" charset="0"/>
                <a:ea typeface="ＭＳ Ｐゴシック" pitchFamily="34" charset="-128"/>
              </a:rPr>
              <a:t> Model Components</a:t>
            </a:r>
            <a:br>
              <a:rPr lang="en-US" sz="4600" b="1" u="sng" dirty="0" smtClean="0">
                <a:solidFill>
                  <a:schemeClr val="tx1"/>
                </a:solidFill>
                <a:latin typeface="Times New Roman" pitchFamily="18" charset="0"/>
                <a:ea typeface="ＭＳ Ｐゴシック" pitchFamily="34" charset="-128"/>
              </a:rPr>
            </a:br>
            <a:r>
              <a:rPr lang="en-US" sz="3200" b="1" dirty="0" smtClean="0">
                <a:latin typeface="Times New Roman" pitchFamily="18" charset="0"/>
                <a:ea typeface="ＭＳ Ｐゴシック" pitchFamily="34" charset="-128"/>
              </a:rPr>
              <a:t>Sheltered Instruction Observation Protocol</a:t>
            </a:r>
            <a:endParaRPr lang="en-US" sz="4600" b="1" dirty="0" smtClean="0">
              <a:solidFill>
                <a:schemeClr val="tx1"/>
              </a:solidFill>
              <a:latin typeface="Times New Roman" pitchFamily="18" charset="0"/>
              <a:ea typeface="ＭＳ Ｐゴシック" pitchFamily="34" charset="-128"/>
            </a:endParaRPr>
          </a:p>
        </p:txBody>
      </p:sp>
      <p:sp>
        <p:nvSpPr>
          <p:cNvPr id="112643" name="Rectangle 3"/>
          <p:cNvSpPr>
            <a:spLocks noGrp="1" noChangeArrowheads="1"/>
          </p:cNvSpPr>
          <p:nvPr>
            <p:ph sz="quarter" idx="4294967295"/>
          </p:nvPr>
        </p:nvSpPr>
        <p:spPr>
          <a:xfrm>
            <a:off x="0" y="2143125"/>
            <a:ext cx="8001000" cy="3876675"/>
          </a:xfrm>
        </p:spPr>
        <p:txBody>
          <a:bodyPr/>
          <a:lstStyle/>
          <a:p>
            <a:pPr eaLnBrk="1" hangingPunct="1">
              <a:lnSpc>
                <a:spcPct val="90000"/>
              </a:lnSpc>
              <a:buFontTx/>
              <a:buChar char="•"/>
            </a:pPr>
            <a:r>
              <a:rPr lang="en-US" sz="2800" dirty="0" smtClean="0">
                <a:latin typeface="Times New Roman" pitchFamily="18" charset="0"/>
                <a:ea typeface="ＭＳ Ｐゴシック" pitchFamily="34" charset="-128"/>
              </a:rPr>
              <a:t>Lesson Preparation</a:t>
            </a:r>
          </a:p>
          <a:p>
            <a:pPr eaLnBrk="1" hangingPunct="1">
              <a:lnSpc>
                <a:spcPct val="90000"/>
              </a:lnSpc>
              <a:buFontTx/>
              <a:buChar char="•"/>
            </a:pPr>
            <a:r>
              <a:rPr lang="en-US" sz="2800" dirty="0" smtClean="0">
                <a:latin typeface="Times New Roman" pitchFamily="18" charset="0"/>
                <a:ea typeface="ＭＳ Ｐゴシック" pitchFamily="34" charset="-128"/>
              </a:rPr>
              <a:t>Building Background</a:t>
            </a:r>
          </a:p>
          <a:p>
            <a:pPr eaLnBrk="1" hangingPunct="1">
              <a:lnSpc>
                <a:spcPct val="90000"/>
              </a:lnSpc>
              <a:buFontTx/>
              <a:buChar char="•"/>
            </a:pPr>
            <a:r>
              <a:rPr lang="en-US" sz="2800" dirty="0" smtClean="0">
                <a:latin typeface="Times New Roman" pitchFamily="18" charset="0"/>
                <a:ea typeface="ＭＳ Ｐゴシック" pitchFamily="34" charset="-128"/>
              </a:rPr>
              <a:t>Comprehensible Input</a:t>
            </a:r>
          </a:p>
          <a:p>
            <a:pPr eaLnBrk="1" hangingPunct="1">
              <a:lnSpc>
                <a:spcPct val="90000"/>
              </a:lnSpc>
              <a:buFontTx/>
              <a:buChar char="•"/>
            </a:pPr>
            <a:r>
              <a:rPr lang="en-US" sz="2800" dirty="0" smtClean="0">
                <a:latin typeface="Times New Roman" pitchFamily="18" charset="0"/>
                <a:ea typeface="ＭＳ Ｐゴシック" pitchFamily="34" charset="-128"/>
              </a:rPr>
              <a:t>Strategies</a:t>
            </a:r>
          </a:p>
          <a:p>
            <a:pPr eaLnBrk="1" hangingPunct="1">
              <a:lnSpc>
                <a:spcPct val="90000"/>
              </a:lnSpc>
              <a:buFontTx/>
              <a:buChar char="•"/>
            </a:pPr>
            <a:r>
              <a:rPr lang="en-US" sz="2800" dirty="0" smtClean="0">
                <a:latin typeface="Times New Roman" pitchFamily="18" charset="0"/>
                <a:ea typeface="ＭＳ Ｐゴシック" pitchFamily="34" charset="-128"/>
              </a:rPr>
              <a:t>Interaction</a:t>
            </a:r>
          </a:p>
          <a:p>
            <a:pPr eaLnBrk="1" hangingPunct="1">
              <a:lnSpc>
                <a:spcPct val="90000"/>
              </a:lnSpc>
              <a:buFontTx/>
              <a:buChar char="•"/>
            </a:pPr>
            <a:r>
              <a:rPr lang="en-US" sz="2800" dirty="0" smtClean="0">
                <a:latin typeface="Times New Roman" pitchFamily="18" charset="0"/>
                <a:ea typeface="ＭＳ Ｐゴシック" pitchFamily="34" charset="-128"/>
              </a:rPr>
              <a:t>Practice and Application</a:t>
            </a:r>
          </a:p>
          <a:p>
            <a:pPr eaLnBrk="1" hangingPunct="1">
              <a:lnSpc>
                <a:spcPct val="90000"/>
              </a:lnSpc>
              <a:buFontTx/>
              <a:buChar char="•"/>
            </a:pPr>
            <a:r>
              <a:rPr lang="en-US" sz="2800" dirty="0" smtClean="0">
                <a:latin typeface="Times New Roman" pitchFamily="18" charset="0"/>
                <a:ea typeface="ＭＳ Ｐゴシック" pitchFamily="34" charset="-128"/>
              </a:rPr>
              <a:t>Lesson Delivery</a:t>
            </a:r>
          </a:p>
          <a:p>
            <a:pPr eaLnBrk="1" hangingPunct="1">
              <a:lnSpc>
                <a:spcPct val="90000"/>
              </a:lnSpc>
              <a:buFontTx/>
              <a:buChar char="•"/>
            </a:pPr>
            <a:r>
              <a:rPr lang="en-US" sz="2800" dirty="0" smtClean="0">
                <a:latin typeface="Times New Roman" pitchFamily="18" charset="0"/>
                <a:ea typeface="ＭＳ Ｐゴシック" pitchFamily="34" charset="-128"/>
              </a:rPr>
              <a:t>Review / Assessment</a:t>
            </a:r>
          </a:p>
          <a:p>
            <a:pPr eaLnBrk="1" hangingPunct="1">
              <a:lnSpc>
                <a:spcPct val="90000"/>
              </a:lnSpc>
            </a:pPr>
            <a:endParaRPr lang="en-US" sz="2900" dirty="0" smtClean="0">
              <a:ea typeface="ＭＳ Ｐゴシック" pitchFamily="34" charset="-128"/>
            </a:endParaRPr>
          </a:p>
        </p:txBody>
      </p:sp>
      <p:pic>
        <p:nvPicPr>
          <p:cNvPr id="33797" name="Picture 4"/>
          <p:cNvPicPr>
            <a:picLocks noChangeAspect="1" noChangeArrowheads="1"/>
          </p:cNvPicPr>
          <p:nvPr/>
        </p:nvPicPr>
        <p:blipFill>
          <a:blip r:embed="rId3" cstate="print"/>
          <a:srcRect/>
          <a:stretch>
            <a:fillRect/>
          </a:stretch>
        </p:blipFill>
        <p:spPr bwMode="auto">
          <a:xfrm rot="-782574">
            <a:off x="5791200" y="2362200"/>
            <a:ext cx="2286000" cy="306228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2642"/>
                                        </p:tgtEl>
                                        <p:attrNameLst>
                                          <p:attrName>style.visibility</p:attrName>
                                        </p:attrNameLst>
                                      </p:cBhvr>
                                      <p:to>
                                        <p:strVal val="visible"/>
                                      </p:to>
                                    </p:set>
                                    <p:animEffect transition="in" filter="fade">
                                      <p:cBhvr>
                                        <p:cTn id="7" dur="2000"/>
                                        <p:tgtEl>
                                          <p:spTgt spid="11264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2643">
                                            <p:txEl>
                                              <p:pRg st="0" end="0"/>
                                            </p:txEl>
                                          </p:spTgt>
                                        </p:tgtEl>
                                        <p:attrNameLst>
                                          <p:attrName>style.visibility</p:attrName>
                                        </p:attrNameLst>
                                      </p:cBhvr>
                                      <p:to>
                                        <p:strVal val="visible"/>
                                      </p:to>
                                    </p:set>
                                    <p:animEffect transition="in" filter="fade">
                                      <p:cBhvr>
                                        <p:cTn id="11" dur="1000"/>
                                        <p:tgtEl>
                                          <p:spTgt spid="112643">
                                            <p:txEl>
                                              <p:pRg st="0" end="0"/>
                                            </p:txEl>
                                          </p:spTgt>
                                        </p:tgtEl>
                                      </p:cBhvr>
                                    </p:animEffect>
                                  </p:childTnLst>
                                </p:cTn>
                              </p:par>
                            </p:childTnLst>
                          </p:cTn>
                        </p:par>
                        <p:par>
                          <p:cTn id="12" fill="hold">
                            <p:stCondLst>
                              <p:cond delay="3000"/>
                            </p:stCondLst>
                            <p:childTnLst>
                              <p:par>
                                <p:cTn id="13" presetID="10" presetClass="entr" presetSubtype="0" fill="hold" grpId="0" nodeType="afterEffect">
                                  <p:stCondLst>
                                    <p:cond delay="0"/>
                                  </p:stCondLst>
                                  <p:childTnLst>
                                    <p:set>
                                      <p:cBhvr>
                                        <p:cTn id="14" dur="1" fill="hold">
                                          <p:stCondLst>
                                            <p:cond delay="0"/>
                                          </p:stCondLst>
                                        </p:cTn>
                                        <p:tgtEl>
                                          <p:spTgt spid="112643">
                                            <p:txEl>
                                              <p:pRg st="1" end="1"/>
                                            </p:txEl>
                                          </p:spTgt>
                                        </p:tgtEl>
                                        <p:attrNameLst>
                                          <p:attrName>style.visibility</p:attrName>
                                        </p:attrNameLst>
                                      </p:cBhvr>
                                      <p:to>
                                        <p:strVal val="visible"/>
                                      </p:to>
                                    </p:set>
                                    <p:animEffect transition="in" filter="fade">
                                      <p:cBhvr>
                                        <p:cTn id="15" dur="1000"/>
                                        <p:tgtEl>
                                          <p:spTgt spid="112643">
                                            <p:txEl>
                                              <p:pRg st="1" end="1"/>
                                            </p:txEl>
                                          </p:spTgt>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12643">
                                            <p:txEl>
                                              <p:pRg st="2" end="2"/>
                                            </p:txEl>
                                          </p:spTgt>
                                        </p:tgtEl>
                                        <p:attrNameLst>
                                          <p:attrName>style.visibility</p:attrName>
                                        </p:attrNameLst>
                                      </p:cBhvr>
                                      <p:to>
                                        <p:strVal val="visible"/>
                                      </p:to>
                                    </p:set>
                                    <p:animEffect transition="in" filter="fade">
                                      <p:cBhvr>
                                        <p:cTn id="19" dur="1000"/>
                                        <p:tgtEl>
                                          <p:spTgt spid="112643">
                                            <p:txEl>
                                              <p:pRg st="2" end="2"/>
                                            </p:txEl>
                                          </p:spTgt>
                                        </p:tgtEl>
                                      </p:cBhvr>
                                    </p:animEffect>
                                  </p:childTnLst>
                                </p:cTn>
                              </p:par>
                            </p:childTnLst>
                          </p:cTn>
                        </p:par>
                        <p:par>
                          <p:cTn id="20" fill="hold">
                            <p:stCondLst>
                              <p:cond delay="5000"/>
                            </p:stCondLst>
                            <p:childTnLst>
                              <p:par>
                                <p:cTn id="21" presetID="10" presetClass="entr" presetSubtype="0" fill="hold" grpId="0" nodeType="afterEffect">
                                  <p:stCondLst>
                                    <p:cond delay="0"/>
                                  </p:stCondLst>
                                  <p:childTnLst>
                                    <p:set>
                                      <p:cBhvr>
                                        <p:cTn id="22" dur="1" fill="hold">
                                          <p:stCondLst>
                                            <p:cond delay="0"/>
                                          </p:stCondLst>
                                        </p:cTn>
                                        <p:tgtEl>
                                          <p:spTgt spid="112643">
                                            <p:txEl>
                                              <p:pRg st="3" end="3"/>
                                            </p:txEl>
                                          </p:spTgt>
                                        </p:tgtEl>
                                        <p:attrNameLst>
                                          <p:attrName>style.visibility</p:attrName>
                                        </p:attrNameLst>
                                      </p:cBhvr>
                                      <p:to>
                                        <p:strVal val="visible"/>
                                      </p:to>
                                    </p:set>
                                    <p:animEffect transition="in" filter="fade">
                                      <p:cBhvr>
                                        <p:cTn id="23" dur="1000"/>
                                        <p:tgtEl>
                                          <p:spTgt spid="112643">
                                            <p:txEl>
                                              <p:pRg st="3" end="3"/>
                                            </p:txEl>
                                          </p:spTgt>
                                        </p:tgtEl>
                                      </p:cBhvr>
                                    </p:animEffect>
                                  </p:childTnLst>
                                </p:cTn>
                              </p:par>
                            </p:childTnLst>
                          </p:cTn>
                        </p:par>
                        <p:par>
                          <p:cTn id="24" fill="hold">
                            <p:stCondLst>
                              <p:cond delay="6000"/>
                            </p:stCondLst>
                            <p:childTnLst>
                              <p:par>
                                <p:cTn id="25" presetID="10" presetClass="entr" presetSubtype="0" fill="hold" grpId="0" nodeType="afterEffect">
                                  <p:stCondLst>
                                    <p:cond delay="0"/>
                                  </p:stCondLst>
                                  <p:childTnLst>
                                    <p:set>
                                      <p:cBhvr>
                                        <p:cTn id="26" dur="1" fill="hold">
                                          <p:stCondLst>
                                            <p:cond delay="0"/>
                                          </p:stCondLst>
                                        </p:cTn>
                                        <p:tgtEl>
                                          <p:spTgt spid="112643">
                                            <p:txEl>
                                              <p:pRg st="4" end="4"/>
                                            </p:txEl>
                                          </p:spTgt>
                                        </p:tgtEl>
                                        <p:attrNameLst>
                                          <p:attrName>style.visibility</p:attrName>
                                        </p:attrNameLst>
                                      </p:cBhvr>
                                      <p:to>
                                        <p:strVal val="visible"/>
                                      </p:to>
                                    </p:set>
                                    <p:animEffect transition="in" filter="fade">
                                      <p:cBhvr>
                                        <p:cTn id="27" dur="1000"/>
                                        <p:tgtEl>
                                          <p:spTgt spid="112643">
                                            <p:txEl>
                                              <p:pRg st="4" end="4"/>
                                            </p:txEl>
                                          </p:spTgt>
                                        </p:tgtEl>
                                      </p:cBhvr>
                                    </p:animEffect>
                                  </p:childTnLst>
                                </p:cTn>
                              </p:par>
                            </p:childTnLst>
                          </p:cTn>
                        </p:par>
                        <p:par>
                          <p:cTn id="28" fill="hold">
                            <p:stCondLst>
                              <p:cond delay="7000"/>
                            </p:stCondLst>
                            <p:childTnLst>
                              <p:par>
                                <p:cTn id="29" presetID="10" presetClass="entr" presetSubtype="0" fill="hold" grpId="0" nodeType="afterEffect">
                                  <p:stCondLst>
                                    <p:cond delay="0"/>
                                  </p:stCondLst>
                                  <p:childTnLst>
                                    <p:set>
                                      <p:cBhvr>
                                        <p:cTn id="30" dur="1" fill="hold">
                                          <p:stCondLst>
                                            <p:cond delay="0"/>
                                          </p:stCondLst>
                                        </p:cTn>
                                        <p:tgtEl>
                                          <p:spTgt spid="112643">
                                            <p:txEl>
                                              <p:pRg st="5" end="5"/>
                                            </p:txEl>
                                          </p:spTgt>
                                        </p:tgtEl>
                                        <p:attrNameLst>
                                          <p:attrName>style.visibility</p:attrName>
                                        </p:attrNameLst>
                                      </p:cBhvr>
                                      <p:to>
                                        <p:strVal val="visible"/>
                                      </p:to>
                                    </p:set>
                                    <p:animEffect transition="in" filter="fade">
                                      <p:cBhvr>
                                        <p:cTn id="31" dur="1000"/>
                                        <p:tgtEl>
                                          <p:spTgt spid="112643">
                                            <p:txEl>
                                              <p:pRg st="5" end="5"/>
                                            </p:txEl>
                                          </p:spTgt>
                                        </p:tgtEl>
                                      </p:cBhvr>
                                    </p:animEffect>
                                  </p:childTnLst>
                                </p:cTn>
                              </p:par>
                            </p:childTnLst>
                          </p:cTn>
                        </p:par>
                        <p:par>
                          <p:cTn id="32" fill="hold">
                            <p:stCondLst>
                              <p:cond delay="8000"/>
                            </p:stCondLst>
                            <p:childTnLst>
                              <p:par>
                                <p:cTn id="33" presetID="10" presetClass="entr" presetSubtype="0" fill="hold" grpId="0" nodeType="afterEffect">
                                  <p:stCondLst>
                                    <p:cond delay="0"/>
                                  </p:stCondLst>
                                  <p:childTnLst>
                                    <p:set>
                                      <p:cBhvr>
                                        <p:cTn id="34" dur="1" fill="hold">
                                          <p:stCondLst>
                                            <p:cond delay="0"/>
                                          </p:stCondLst>
                                        </p:cTn>
                                        <p:tgtEl>
                                          <p:spTgt spid="112643">
                                            <p:txEl>
                                              <p:pRg st="6" end="6"/>
                                            </p:txEl>
                                          </p:spTgt>
                                        </p:tgtEl>
                                        <p:attrNameLst>
                                          <p:attrName>style.visibility</p:attrName>
                                        </p:attrNameLst>
                                      </p:cBhvr>
                                      <p:to>
                                        <p:strVal val="visible"/>
                                      </p:to>
                                    </p:set>
                                    <p:animEffect transition="in" filter="fade">
                                      <p:cBhvr>
                                        <p:cTn id="35" dur="1000"/>
                                        <p:tgtEl>
                                          <p:spTgt spid="112643">
                                            <p:txEl>
                                              <p:pRg st="6" end="6"/>
                                            </p:txEl>
                                          </p:spTgt>
                                        </p:tgtEl>
                                      </p:cBhvr>
                                    </p:animEffect>
                                  </p:childTnLst>
                                </p:cTn>
                              </p:par>
                            </p:childTnLst>
                          </p:cTn>
                        </p:par>
                        <p:par>
                          <p:cTn id="36" fill="hold">
                            <p:stCondLst>
                              <p:cond delay="9000"/>
                            </p:stCondLst>
                            <p:childTnLst>
                              <p:par>
                                <p:cTn id="37" presetID="10" presetClass="entr" presetSubtype="0" fill="hold" grpId="0" nodeType="afterEffect">
                                  <p:stCondLst>
                                    <p:cond delay="0"/>
                                  </p:stCondLst>
                                  <p:childTnLst>
                                    <p:set>
                                      <p:cBhvr>
                                        <p:cTn id="38" dur="1" fill="hold">
                                          <p:stCondLst>
                                            <p:cond delay="0"/>
                                          </p:stCondLst>
                                        </p:cTn>
                                        <p:tgtEl>
                                          <p:spTgt spid="112643">
                                            <p:txEl>
                                              <p:pRg st="7" end="7"/>
                                            </p:txEl>
                                          </p:spTgt>
                                        </p:tgtEl>
                                        <p:attrNameLst>
                                          <p:attrName>style.visibility</p:attrName>
                                        </p:attrNameLst>
                                      </p:cBhvr>
                                      <p:to>
                                        <p:strVal val="visible"/>
                                      </p:to>
                                    </p:set>
                                    <p:animEffect transition="in" filter="fade">
                                      <p:cBhvr>
                                        <p:cTn id="39" dur="1000"/>
                                        <p:tgtEl>
                                          <p:spTgt spid="11264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2" grpId="0"/>
      <p:bldP spid="11264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polysemous words, you say?</a:t>
            </a:r>
            <a:endParaRPr lang="en-US" dirty="0"/>
          </a:p>
        </p:txBody>
      </p:sp>
      <p:sp>
        <p:nvSpPr>
          <p:cNvPr id="3" name="Content Placeholder 2"/>
          <p:cNvSpPr>
            <a:spLocks noGrp="1"/>
          </p:cNvSpPr>
          <p:nvPr>
            <p:ph idx="1"/>
          </p:nvPr>
        </p:nvSpPr>
        <p:spPr/>
        <p:txBody>
          <a:bodyPr/>
          <a:lstStyle/>
          <a:p>
            <a:pPr>
              <a:buNone/>
            </a:pPr>
            <a:r>
              <a:rPr lang="en-US" dirty="0" smtClean="0"/>
              <a:t>Think about the different ways we use…..</a:t>
            </a:r>
          </a:p>
          <a:p>
            <a:endParaRPr lang="en-US" dirty="0" smtClean="0"/>
          </a:p>
          <a:p>
            <a:r>
              <a:rPr lang="en-US" sz="3600" dirty="0" smtClean="0"/>
              <a:t>bank</a:t>
            </a:r>
          </a:p>
          <a:p>
            <a:r>
              <a:rPr lang="en-US" sz="3600" dirty="0" smtClean="0"/>
              <a:t>face</a:t>
            </a:r>
          </a:p>
          <a:p>
            <a:r>
              <a:rPr lang="en-US" sz="3600" dirty="0" smtClean="0"/>
              <a:t>break</a:t>
            </a:r>
          </a:p>
          <a:p>
            <a:r>
              <a:rPr lang="en-US" sz="3600" dirty="0" smtClean="0"/>
              <a:t>can</a:t>
            </a:r>
          </a:p>
          <a:p>
            <a:endParaRPr lang="en-US" dirty="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ctr">
              <a:buNone/>
            </a:pPr>
            <a:r>
              <a:rPr lang="en-US" sz="9600" dirty="0" smtClean="0">
                <a:latin typeface="Aharoni" pitchFamily="2" charset="-79"/>
                <a:cs typeface="Aharoni" pitchFamily="2" charset="-79"/>
              </a:rPr>
              <a:t>Vocabulary Building Ideas</a:t>
            </a:r>
            <a:endParaRPr lang="en-US" sz="9600" dirty="0">
              <a:latin typeface="Aharoni" pitchFamily="2" charset="-79"/>
              <a:cs typeface="Aharoni" pitchFamily="2" charset="-79"/>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24578" name="Picture 2"/>
          <p:cNvPicPr>
            <a:picLocks noGrp="1" noChangeAspect="1" noChangeArrowheads="1"/>
          </p:cNvPicPr>
          <p:nvPr>
            <p:ph idx="1"/>
          </p:nvPr>
        </p:nvPicPr>
        <p:blipFill>
          <a:blip r:embed="rId2" cstate="print"/>
          <a:srcRect/>
          <a:stretch>
            <a:fillRect/>
          </a:stretch>
        </p:blipFill>
        <p:spPr bwMode="auto">
          <a:xfrm>
            <a:off x="-66925" y="0"/>
            <a:ext cx="8982325" cy="6343890"/>
          </a:xfrm>
          <a:prstGeom prst="rect">
            <a:avLst/>
          </a:prstGeom>
          <a:noFill/>
          <a:ln w="9525">
            <a:noFill/>
            <a:miter lim="800000"/>
            <a:headEnd/>
            <a:tailEnd/>
          </a:ln>
        </p:spPr>
      </p:pic>
      <p:sp>
        <p:nvSpPr>
          <p:cNvPr id="5" name="TextBox 4"/>
          <p:cNvSpPr txBox="1"/>
          <p:nvPr/>
        </p:nvSpPr>
        <p:spPr>
          <a:xfrm>
            <a:off x="5791200" y="5943600"/>
            <a:ext cx="2438400" cy="381000"/>
          </a:xfrm>
          <a:prstGeom prst="rect">
            <a:avLst/>
          </a:prstGeom>
          <a:noFill/>
        </p:spPr>
        <p:txBody>
          <a:bodyPr wrap="square" rtlCol="0">
            <a:spAutoFit/>
          </a:bodyPr>
          <a:lstStyle/>
          <a:p>
            <a:r>
              <a:rPr lang="en-US" dirty="0" smtClean="0"/>
              <a:t>Maria Elena Arguelles</a:t>
            </a:r>
            <a:endParaRPr lang="en-US" dirty="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29698" name="Picture 2"/>
          <p:cNvPicPr>
            <a:picLocks noGrp="1" noChangeAspect="1" noChangeArrowheads="1"/>
          </p:cNvPicPr>
          <p:nvPr>
            <p:ph idx="1"/>
          </p:nvPr>
        </p:nvPicPr>
        <p:blipFill>
          <a:blip r:embed="rId2" cstate="print"/>
          <a:stretch>
            <a:fillRect/>
          </a:stretch>
        </p:blipFill>
        <p:spPr bwMode="auto">
          <a:xfrm>
            <a:off x="638387" y="587644"/>
            <a:ext cx="7721599" cy="5889356"/>
          </a:xfrm>
          <a:prstGeom prst="rect">
            <a:avLst/>
          </a:prstGeom>
          <a:noFill/>
          <a:ln w="9525">
            <a:noFill/>
            <a:miter lim="800000"/>
            <a:headEnd/>
            <a:tailEnd/>
          </a:ln>
        </p:spPr>
      </p:pic>
      <p:sp>
        <p:nvSpPr>
          <p:cNvPr id="6" name="Right Arrow 5"/>
          <p:cNvSpPr/>
          <p:nvPr/>
        </p:nvSpPr>
        <p:spPr>
          <a:xfrm>
            <a:off x="1600200" y="5029200"/>
            <a:ext cx="57912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25602" name="Picture 2"/>
          <p:cNvPicPr>
            <a:picLocks noGrp="1" noChangeAspect="1" noChangeArrowheads="1"/>
          </p:cNvPicPr>
          <p:nvPr>
            <p:ph idx="1"/>
          </p:nvPr>
        </p:nvPicPr>
        <p:blipFill>
          <a:blip r:embed="rId2" cstate="print"/>
          <a:stretch>
            <a:fillRect/>
          </a:stretch>
        </p:blipFill>
        <p:spPr bwMode="auto">
          <a:xfrm>
            <a:off x="609600" y="475711"/>
            <a:ext cx="7772400" cy="5848164"/>
          </a:xfrm>
          <a:prstGeom prst="rect">
            <a:avLst/>
          </a:prstGeom>
          <a:noFill/>
          <a:ln w="9525">
            <a:noFill/>
            <a:miter lim="800000"/>
            <a:headEnd/>
            <a:tailEnd/>
          </a:ln>
        </p:spPr>
      </p:pic>
      <p:sp>
        <p:nvSpPr>
          <p:cNvPr id="5" name="TextBox 4"/>
          <p:cNvSpPr txBox="1"/>
          <p:nvPr/>
        </p:nvSpPr>
        <p:spPr>
          <a:xfrm>
            <a:off x="5867400" y="5943600"/>
            <a:ext cx="2514600" cy="369332"/>
          </a:xfrm>
          <a:prstGeom prst="rect">
            <a:avLst/>
          </a:prstGeom>
          <a:noFill/>
        </p:spPr>
        <p:txBody>
          <a:bodyPr wrap="square" rtlCol="0">
            <a:spAutoFit/>
          </a:bodyPr>
          <a:lstStyle/>
          <a:p>
            <a:r>
              <a:rPr lang="en-US" dirty="0" smtClean="0"/>
              <a:t>Maria Elena Arguelles</a:t>
            </a:r>
            <a:endParaRPr lang="en-US" dirty="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cstate="print"/>
          <a:srcRect/>
          <a:stretch>
            <a:fillRect/>
          </a:stretch>
        </p:blipFill>
        <p:spPr bwMode="auto">
          <a:xfrm>
            <a:off x="914400" y="589085"/>
            <a:ext cx="7467600" cy="5443171"/>
          </a:xfrm>
          <a:prstGeom prst="rect">
            <a:avLst/>
          </a:prstGeom>
          <a:noFill/>
          <a:ln w="9525">
            <a:noFill/>
            <a:miter lim="800000"/>
            <a:headEnd/>
            <a:tailEnd/>
          </a:ln>
        </p:spPr>
      </p:pic>
      <p:sp>
        <p:nvSpPr>
          <p:cNvPr id="3" name="Content Placeholder 2"/>
          <p:cNvSpPr>
            <a:spLocks noGrp="1"/>
          </p:cNvSpPr>
          <p:nvPr>
            <p:ph idx="1"/>
          </p:nvPr>
        </p:nvSpPr>
        <p:spPr>
          <a:xfrm>
            <a:off x="5715000" y="5791200"/>
            <a:ext cx="2743200" cy="465138"/>
          </a:xfrm>
        </p:spPr>
        <p:txBody>
          <a:bodyPr>
            <a:normAutofit/>
          </a:bodyPr>
          <a:lstStyle/>
          <a:p>
            <a:pPr>
              <a:buNone/>
            </a:pPr>
            <a:r>
              <a:rPr lang="en-US" sz="1800" i="1" dirty="0" smtClean="0"/>
              <a:t>Maria Elena Arguelles</a:t>
            </a:r>
            <a:endParaRPr lang="en-US" sz="1800" i="1" dirty="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5867400" y="5715000"/>
            <a:ext cx="2401888" cy="465138"/>
          </a:xfrm>
        </p:spPr>
        <p:txBody>
          <a:bodyPr>
            <a:normAutofit/>
          </a:bodyPr>
          <a:lstStyle/>
          <a:p>
            <a:pPr>
              <a:buNone/>
            </a:pPr>
            <a:r>
              <a:rPr lang="en-US" sz="1800" i="1" dirty="0" smtClean="0"/>
              <a:t>Maria Elena Arguelles</a:t>
            </a:r>
          </a:p>
        </p:txBody>
      </p:sp>
      <p:pic>
        <p:nvPicPr>
          <p:cNvPr id="27650" name="Picture 2"/>
          <p:cNvPicPr>
            <a:picLocks noChangeAspect="1" noChangeArrowheads="1"/>
          </p:cNvPicPr>
          <p:nvPr/>
        </p:nvPicPr>
        <p:blipFill>
          <a:blip r:embed="rId2" cstate="print"/>
          <a:srcRect/>
          <a:stretch>
            <a:fillRect/>
          </a:stretch>
        </p:blipFill>
        <p:spPr bwMode="auto">
          <a:xfrm>
            <a:off x="510644" y="304800"/>
            <a:ext cx="8328556" cy="536751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 Word Map Example</a:t>
            </a:r>
            <a:endParaRPr lang="en-US" dirty="0"/>
          </a:p>
        </p:txBody>
      </p:sp>
      <p:pic>
        <p:nvPicPr>
          <p:cNvPr id="28674" name="Picture 2"/>
          <p:cNvPicPr>
            <a:picLocks noGrp="1" noChangeAspect="1" noChangeArrowheads="1"/>
          </p:cNvPicPr>
          <p:nvPr>
            <p:ph idx="1"/>
          </p:nvPr>
        </p:nvPicPr>
        <p:blipFill>
          <a:blip r:embed="rId2" cstate="print"/>
          <a:stretch>
            <a:fillRect/>
          </a:stretch>
        </p:blipFill>
        <p:spPr bwMode="auto">
          <a:xfrm>
            <a:off x="838200" y="1295400"/>
            <a:ext cx="7620000" cy="4911079"/>
          </a:xfrm>
          <a:prstGeom prst="rect">
            <a:avLst/>
          </a:prstGeom>
          <a:noFill/>
          <a:ln w="9525">
            <a:noFill/>
            <a:miter lim="800000"/>
            <a:headEnd/>
            <a:tailEnd/>
          </a:ln>
        </p:spPr>
      </p:pic>
      <p:sp>
        <p:nvSpPr>
          <p:cNvPr id="5" name="TextBox 4"/>
          <p:cNvSpPr txBox="1"/>
          <p:nvPr/>
        </p:nvSpPr>
        <p:spPr>
          <a:xfrm>
            <a:off x="5791200" y="5943600"/>
            <a:ext cx="2514600" cy="369332"/>
          </a:xfrm>
          <a:prstGeom prst="rect">
            <a:avLst/>
          </a:prstGeom>
          <a:noFill/>
        </p:spPr>
        <p:txBody>
          <a:bodyPr wrap="square" rtlCol="0">
            <a:spAutoFit/>
          </a:bodyPr>
          <a:lstStyle/>
          <a:p>
            <a:r>
              <a:rPr lang="en-US" dirty="0" smtClean="0"/>
              <a:t>Maria Elena Arguelles</a:t>
            </a:r>
            <a:endParaRPr lang="en-US" dirty="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a:bodyPr>
          <a:lstStyle/>
          <a:p>
            <a:pPr eaLnBrk="1" fontAlgn="auto" hangingPunct="1">
              <a:spcAft>
                <a:spcPts val="0"/>
              </a:spcAft>
              <a:defRPr/>
            </a:pPr>
            <a:r>
              <a:rPr lang="en-US" sz="4000" dirty="0"/>
              <a:t>Vocabulary Development Exercises</a:t>
            </a:r>
          </a:p>
        </p:txBody>
      </p:sp>
      <p:sp>
        <p:nvSpPr>
          <p:cNvPr id="23555" name="Rectangle 3"/>
          <p:cNvSpPr>
            <a:spLocks noGrp="1" noChangeArrowheads="1"/>
          </p:cNvSpPr>
          <p:nvPr>
            <p:ph idx="1"/>
          </p:nvPr>
        </p:nvSpPr>
        <p:spPr/>
        <p:txBody>
          <a:bodyPr>
            <a:normAutofit/>
          </a:bodyPr>
          <a:lstStyle/>
          <a:p>
            <a:pPr eaLnBrk="1" hangingPunct="1"/>
            <a:r>
              <a:rPr lang="en-US" dirty="0" smtClean="0"/>
              <a:t>4-square chart</a:t>
            </a:r>
          </a:p>
          <a:p>
            <a:pPr eaLnBrk="1" hangingPunct="1"/>
            <a:r>
              <a:rPr lang="en-US" dirty="0" smtClean="0"/>
              <a:t>Shape poems</a:t>
            </a:r>
          </a:p>
          <a:p>
            <a:pPr eaLnBrk="1" hangingPunct="1"/>
            <a:r>
              <a:rPr lang="en-US" dirty="0" smtClean="0"/>
              <a:t>Word sorts</a:t>
            </a:r>
          </a:p>
          <a:p>
            <a:pPr eaLnBrk="1" hangingPunct="1"/>
            <a:r>
              <a:rPr lang="en-US" dirty="0" smtClean="0"/>
              <a:t>Word Wall</a:t>
            </a:r>
          </a:p>
          <a:p>
            <a:pPr eaLnBrk="1" hangingPunct="1"/>
            <a:r>
              <a:rPr lang="en-US" dirty="0" smtClean="0"/>
              <a:t>ABC page/book</a:t>
            </a:r>
          </a:p>
          <a:p>
            <a:pPr eaLnBrk="1" hangingPunct="1"/>
            <a:r>
              <a:rPr lang="en-US" dirty="0" smtClean="0"/>
              <a:t>Word maps/Graphic Organizers</a:t>
            </a:r>
          </a:p>
          <a:p>
            <a:pPr eaLnBrk="1" hangingPunct="1"/>
            <a:r>
              <a:rPr lang="en-US" dirty="0" smtClean="0"/>
              <a:t>What-I-Know-Sentences</a:t>
            </a:r>
          </a:p>
          <a:p>
            <a:pPr eaLnBrk="1" hangingPunct="1"/>
            <a:r>
              <a:rPr lang="en-US" dirty="0" smtClean="0"/>
              <a:t>Cloze Sentences</a:t>
            </a:r>
          </a:p>
          <a:p>
            <a:pPr eaLnBrk="1" hangingPunct="1"/>
            <a:r>
              <a:rPr lang="en-US" dirty="0" smtClean="0"/>
              <a:t>And others</a:t>
            </a:r>
          </a:p>
          <a:p>
            <a:pPr eaLnBrk="1" hangingPunct="1"/>
            <a:endParaRPr lang="en-US"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fade">
                                      <p:cBhvr>
                                        <p:cTn id="7" dur="1000"/>
                                        <p:tgtEl>
                                          <p:spTgt spid="23555">
                                            <p:txEl>
                                              <p:pRg st="0" end="0"/>
                                            </p:txEl>
                                          </p:spTgt>
                                        </p:tgtEl>
                                      </p:cBhvr>
                                    </p:animEffect>
                                    <p:anim calcmode="lin" valueType="num">
                                      <p:cBhvr>
                                        <p:cTn id="8" dur="1000" fill="hold"/>
                                        <p:tgtEl>
                                          <p:spTgt spid="2355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355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23555">
                                            <p:txEl>
                                              <p:pRg st="1" end="1"/>
                                            </p:txEl>
                                          </p:spTgt>
                                        </p:tgtEl>
                                        <p:attrNameLst>
                                          <p:attrName>style.visibility</p:attrName>
                                        </p:attrNameLst>
                                      </p:cBhvr>
                                      <p:to>
                                        <p:strVal val="visible"/>
                                      </p:to>
                                    </p:set>
                                    <p:animEffect transition="in" filter="fade">
                                      <p:cBhvr>
                                        <p:cTn id="14" dur="1000"/>
                                        <p:tgtEl>
                                          <p:spTgt spid="23555">
                                            <p:txEl>
                                              <p:pRg st="1" end="1"/>
                                            </p:txEl>
                                          </p:spTgt>
                                        </p:tgtEl>
                                      </p:cBhvr>
                                    </p:animEffect>
                                    <p:anim calcmode="lin" valueType="num">
                                      <p:cBhvr>
                                        <p:cTn id="15" dur="1000" fill="hold"/>
                                        <p:tgtEl>
                                          <p:spTgt spid="2355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355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iterate type="lt">
                                    <p:tmPct val="10000"/>
                                  </p:iterate>
                                  <p:childTnLst>
                                    <p:set>
                                      <p:cBhvr>
                                        <p:cTn id="20" dur="1" fill="hold">
                                          <p:stCondLst>
                                            <p:cond delay="0"/>
                                          </p:stCondLst>
                                        </p:cTn>
                                        <p:tgtEl>
                                          <p:spTgt spid="23555">
                                            <p:txEl>
                                              <p:pRg st="2" end="2"/>
                                            </p:txEl>
                                          </p:spTgt>
                                        </p:tgtEl>
                                        <p:attrNameLst>
                                          <p:attrName>style.visibility</p:attrName>
                                        </p:attrNameLst>
                                      </p:cBhvr>
                                      <p:to>
                                        <p:strVal val="visible"/>
                                      </p:to>
                                    </p:set>
                                    <p:animEffect transition="in" filter="fade">
                                      <p:cBhvr>
                                        <p:cTn id="21" dur="1000"/>
                                        <p:tgtEl>
                                          <p:spTgt spid="23555">
                                            <p:txEl>
                                              <p:pRg st="2" end="2"/>
                                            </p:txEl>
                                          </p:spTgt>
                                        </p:tgtEl>
                                      </p:cBhvr>
                                    </p:animEffect>
                                    <p:anim calcmode="lin" valueType="num">
                                      <p:cBhvr>
                                        <p:cTn id="22" dur="1000" fill="hold"/>
                                        <p:tgtEl>
                                          <p:spTgt spid="2355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355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iterate type="lt">
                                    <p:tmPct val="10000"/>
                                  </p:iterate>
                                  <p:childTnLst>
                                    <p:set>
                                      <p:cBhvr>
                                        <p:cTn id="27" dur="1" fill="hold">
                                          <p:stCondLst>
                                            <p:cond delay="0"/>
                                          </p:stCondLst>
                                        </p:cTn>
                                        <p:tgtEl>
                                          <p:spTgt spid="23555">
                                            <p:txEl>
                                              <p:pRg st="3" end="3"/>
                                            </p:txEl>
                                          </p:spTgt>
                                        </p:tgtEl>
                                        <p:attrNameLst>
                                          <p:attrName>style.visibility</p:attrName>
                                        </p:attrNameLst>
                                      </p:cBhvr>
                                      <p:to>
                                        <p:strVal val="visible"/>
                                      </p:to>
                                    </p:set>
                                    <p:animEffect transition="in" filter="fade">
                                      <p:cBhvr>
                                        <p:cTn id="28" dur="1000"/>
                                        <p:tgtEl>
                                          <p:spTgt spid="23555">
                                            <p:txEl>
                                              <p:pRg st="3" end="3"/>
                                            </p:txEl>
                                          </p:spTgt>
                                        </p:tgtEl>
                                      </p:cBhvr>
                                    </p:animEffect>
                                    <p:anim calcmode="lin" valueType="num">
                                      <p:cBhvr>
                                        <p:cTn id="29" dur="1000" fill="hold"/>
                                        <p:tgtEl>
                                          <p:spTgt spid="2355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355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iterate type="lt">
                                    <p:tmPct val="10000"/>
                                  </p:iterate>
                                  <p:childTnLst>
                                    <p:set>
                                      <p:cBhvr>
                                        <p:cTn id="34" dur="1" fill="hold">
                                          <p:stCondLst>
                                            <p:cond delay="0"/>
                                          </p:stCondLst>
                                        </p:cTn>
                                        <p:tgtEl>
                                          <p:spTgt spid="23555">
                                            <p:txEl>
                                              <p:pRg st="4" end="4"/>
                                            </p:txEl>
                                          </p:spTgt>
                                        </p:tgtEl>
                                        <p:attrNameLst>
                                          <p:attrName>style.visibility</p:attrName>
                                        </p:attrNameLst>
                                      </p:cBhvr>
                                      <p:to>
                                        <p:strVal val="visible"/>
                                      </p:to>
                                    </p:set>
                                    <p:animEffect transition="in" filter="fade">
                                      <p:cBhvr>
                                        <p:cTn id="35" dur="1000"/>
                                        <p:tgtEl>
                                          <p:spTgt spid="23555">
                                            <p:txEl>
                                              <p:pRg st="4" end="4"/>
                                            </p:txEl>
                                          </p:spTgt>
                                        </p:tgtEl>
                                      </p:cBhvr>
                                    </p:animEffect>
                                    <p:anim calcmode="lin" valueType="num">
                                      <p:cBhvr>
                                        <p:cTn id="36" dur="1000" fill="hold"/>
                                        <p:tgtEl>
                                          <p:spTgt spid="2355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355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iterate type="lt">
                                    <p:tmPct val="10000"/>
                                  </p:iterate>
                                  <p:childTnLst>
                                    <p:set>
                                      <p:cBhvr>
                                        <p:cTn id="41" dur="1" fill="hold">
                                          <p:stCondLst>
                                            <p:cond delay="0"/>
                                          </p:stCondLst>
                                        </p:cTn>
                                        <p:tgtEl>
                                          <p:spTgt spid="23555">
                                            <p:txEl>
                                              <p:pRg st="5" end="5"/>
                                            </p:txEl>
                                          </p:spTgt>
                                        </p:tgtEl>
                                        <p:attrNameLst>
                                          <p:attrName>style.visibility</p:attrName>
                                        </p:attrNameLst>
                                      </p:cBhvr>
                                      <p:to>
                                        <p:strVal val="visible"/>
                                      </p:to>
                                    </p:set>
                                    <p:animEffect transition="in" filter="fade">
                                      <p:cBhvr>
                                        <p:cTn id="42" dur="1000"/>
                                        <p:tgtEl>
                                          <p:spTgt spid="23555">
                                            <p:txEl>
                                              <p:pRg st="5" end="5"/>
                                            </p:txEl>
                                          </p:spTgt>
                                        </p:tgtEl>
                                      </p:cBhvr>
                                    </p:animEffect>
                                    <p:anim calcmode="lin" valueType="num">
                                      <p:cBhvr>
                                        <p:cTn id="43" dur="1000" fill="hold"/>
                                        <p:tgtEl>
                                          <p:spTgt spid="2355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355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iterate type="lt">
                                    <p:tmPct val="10000"/>
                                  </p:iterate>
                                  <p:childTnLst>
                                    <p:set>
                                      <p:cBhvr>
                                        <p:cTn id="48" dur="1" fill="hold">
                                          <p:stCondLst>
                                            <p:cond delay="0"/>
                                          </p:stCondLst>
                                        </p:cTn>
                                        <p:tgtEl>
                                          <p:spTgt spid="23555">
                                            <p:txEl>
                                              <p:pRg st="6" end="6"/>
                                            </p:txEl>
                                          </p:spTgt>
                                        </p:tgtEl>
                                        <p:attrNameLst>
                                          <p:attrName>style.visibility</p:attrName>
                                        </p:attrNameLst>
                                      </p:cBhvr>
                                      <p:to>
                                        <p:strVal val="visible"/>
                                      </p:to>
                                    </p:set>
                                    <p:animEffect transition="in" filter="fade">
                                      <p:cBhvr>
                                        <p:cTn id="49" dur="1000"/>
                                        <p:tgtEl>
                                          <p:spTgt spid="23555">
                                            <p:txEl>
                                              <p:pRg st="6" end="6"/>
                                            </p:txEl>
                                          </p:spTgt>
                                        </p:tgtEl>
                                      </p:cBhvr>
                                    </p:animEffect>
                                    <p:anim calcmode="lin" valueType="num">
                                      <p:cBhvr>
                                        <p:cTn id="50" dur="1000" fill="hold"/>
                                        <p:tgtEl>
                                          <p:spTgt spid="23555">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2355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iterate type="lt">
                                    <p:tmPct val="10000"/>
                                  </p:iterate>
                                  <p:childTnLst>
                                    <p:set>
                                      <p:cBhvr>
                                        <p:cTn id="55" dur="1" fill="hold">
                                          <p:stCondLst>
                                            <p:cond delay="0"/>
                                          </p:stCondLst>
                                        </p:cTn>
                                        <p:tgtEl>
                                          <p:spTgt spid="23555">
                                            <p:txEl>
                                              <p:pRg st="7" end="7"/>
                                            </p:txEl>
                                          </p:spTgt>
                                        </p:tgtEl>
                                        <p:attrNameLst>
                                          <p:attrName>style.visibility</p:attrName>
                                        </p:attrNameLst>
                                      </p:cBhvr>
                                      <p:to>
                                        <p:strVal val="visible"/>
                                      </p:to>
                                    </p:set>
                                    <p:animEffect transition="in" filter="fade">
                                      <p:cBhvr>
                                        <p:cTn id="56" dur="1000"/>
                                        <p:tgtEl>
                                          <p:spTgt spid="23555">
                                            <p:txEl>
                                              <p:pRg st="7" end="7"/>
                                            </p:txEl>
                                          </p:spTgt>
                                        </p:tgtEl>
                                      </p:cBhvr>
                                    </p:animEffect>
                                    <p:anim calcmode="lin" valueType="num">
                                      <p:cBhvr>
                                        <p:cTn id="57" dur="1000" fill="hold"/>
                                        <p:tgtEl>
                                          <p:spTgt spid="23555">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2355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iterate type="lt">
                                    <p:tmPct val="10000"/>
                                  </p:iterate>
                                  <p:childTnLst>
                                    <p:set>
                                      <p:cBhvr>
                                        <p:cTn id="62" dur="1" fill="hold">
                                          <p:stCondLst>
                                            <p:cond delay="0"/>
                                          </p:stCondLst>
                                        </p:cTn>
                                        <p:tgtEl>
                                          <p:spTgt spid="23555">
                                            <p:txEl>
                                              <p:pRg st="8" end="8"/>
                                            </p:txEl>
                                          </p:spTgt>
                                        </p:tgtEl>
                                        <p:attrNameLst>
                                          <p:attrName>style.visibility</p:attrName>
                                        </p:attrNameLst>
                                      </p:cBhvr>
                                      <p:to>
                                        <p:strVal val="visible"/>
                                      </p:to>
                                    </p:set>
                                    <p:animEffect transition="in" filter="fade">
                                      <p:cBhvr>
                                        <p:cTn id="63" dur="1000"/>
                                        <p:tgtEl>
                                          <p:spTgt spid="23555">
                                            <p:txEl>
                                              <p:pRg st="8" end="8"/>
                                            </p:txEl>
                                          </p:spTgt>
                                        </p:tgtEl>
                                      </p:cBhvr>
                                    </p:animEffect>
                                    <p:anim calcmode="lin" valueType="num">
                                      <p:cBhvr>
                                        <p:cTn id="64" dur="1000" fill="hold"/>
                                        <p:tgtEl>
                                          <p:spTgt spid="23555">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23555">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6858000" cy="1252728"/>
          </a:xfrm>
        </p:spPr>
        <p:txBody>
          <a:bodyPr>
            <a:noAutofit/>
          </a:bodyPr>
          <a:lstStyle/>
          <a:p>
            <a:r>
              <a:rPr lang="en-US" sz="5000" dirty="0" smtClean="0"/>
              <a:t>Why is it important to build background?</a:t>
            </a:r>
            <a:endParaRPr lang="en-US" sz="5000" dirty="0"/>
          </a:p>
        </p:txBody>
      </p:sp>
      <p:pic>
        <p:nvPicPr>
          <p:cNvPr id="4" name="Picture 2" descr="D:\Staff\AppData\Local\Microsoft\Windows\Temporary Internet Files\Content.IE5\SULN4SIQ\MP900438746[1].jpg"/>
          <p:cNvPicPr>
            <a:picLocks noChangeAspect="1" noChangeArrowheads="1"/>
          </p:cNvPicPr>
          <p:nvPr/>
        </p:nvPicPr>
        <p:blipFill>
          <a:blip r:embed="rId3" cstate="print"/>
          <a:srcRect l="8889" t="5555" r="9630" b="33333"/>
          <a:stretch>
            <a:fillRect/>
          </a:stretch>
        </p:blipFill>
        <p:spPr bwMode="auto">
          <a:xfrm>
            <a:off x="3124200" y="3581400"/>
            <a:ext cx="2974012" cy="2972287"/>
          </a:xfrm>
          <a:prstGeom prst="rect">
            <a:avLst/>
          </a:prstGeom>
          <a:noFill/>
        </p:spPr>
      </p:pic>
      <p:pic>
        <p:nvPicPr>
          <p:cNvPr id="5" name="Picture 2" descr="D:\Staff\AppData\Local\Microsoft\Windows\Temporary Internet Files\Content.IE5\E7RTP5HE\MC900334170[1].wmf"/>
          <p:cNvPicPr>
            <a:picLocks noGrp="1" noChangeAspect="1" noChangeArrowheads="1"/>
          </p:cNvPicPr>
          <p:nvPr>
            <p:ph idx="1"/>
          </p:nvPr>
        </p:nvPicPr>
        <p:blipFill>
          <a:blip r:embed="rId4" cstate="print"/>
          <a:srcRect/>
          <a:stretch>
            <a:fillRect/>
          </a:stretch>
        </p:blipFill>
        <p:spPr bwMode="auto">
          <a:xfrm>
            <a:off x="228600" y="4495800"/>
            <a:ext cx="1732788" cy="1824228"/>
          </a:xfrm>
          <a:prstGeom prst="rect">
            <a:avLst/>
          </a:prstGeom>
          <a:noFill/>
        </p:spPr>
      </p:pic>
      <p:pic>
        <p:nvPicPr>
          <p:cNvPr id="6" name="Picture 7" descr="D:\Staff\AppData\Local\Microsoft\Windows\Temporary Internet Files\Content.IE5\XYB2IVS3\MC900434389[1].wmf"/>
          <p:cNvPicPr>
            <a:picLocks noChangeAspect="1" noChangeArrowheads="1"/>
          </p:cNvPicPr>
          <p:nvPr/>
        </p:nvPicPr>
        <p:blipFill>
          <a:blip r:embed="rId5" cstate="print"/>
          <a:srcRect/>
          <a:stretch>
            <a:fillRect/>
          </a:stretch>
        </p:blipFill>
        <p:spPr bwMode="auto">
          <a:xfrm>
            <a:off x="0" y="1905000"/>
            <a:ext cx="1752600" cy="2430110"/>
          </a:xfrm>
          <a:prstGeom prst="rect">
            <a:avLst/>
          </a:prstGeom>
          <a:noFill/>
        </p:spPr>
      </p:pic>
      <p:grpSp>
        <p:nvGrpSpPr>
          <p:cNvPr id="7" name="Group 6"/>
          <p:cNvGrpSpPr/>
          <p:nvPr/>
        </p:nvGrpSpPr>
        <p:grpSpPr>
          <a:xfrm>
            <a:off x="2590800" y="1752600"/>
            <a:ext cx="2362200" cy="1447800"/>
            <a:chOff x="1371600" y="1905000"/>
            <a:chExt cx="3581400" cy="2057400"/>
          </a:xfrm>
        </p:grpSpPr>
        <p:sp>
          <p:nvSpPr>
            <p:cNvPr id="8" name="Oval 7"/>
            <p:cNvSpPr/>
            <p:nvPr/>
          </p:nvSpPr>
          <p:spPr>
            <a:xfrm>
              <a:off x="1371600" y="1905000"/>
              <a:ext cx="2133600" cy="2057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2819400" y="1905000"/>
              <a:ext cx="2133600" cy="2057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Content Placeholder 4"/>
          <p:cNvSpPr txBox="1">
            <a:spLocks/>
          </p:cNvSpPr>
          <p:nvPr/>
        </p:nvSpPr>
        <p:spPr>
          <a:xfrm>
            <a:off x="5181600" y="1676400"/>
            <a:ext cx="3810000" cy="609600"/>
          </a:xfrm>
          <a:prstGeom prst="rect">
            <a:avLst/>
          </a:prstGeom>
          <a:ln w="57150"/>
        </p:spPr>
        <p:style>
          <a:lnRef idx="2">
            <a:schemeClr val="dk1"/>
          </a:lnRef>
          <a:fillRef idx="1">
            <a:schemeClr val="lt1"/>
          </a:fillRef>
          <a:effectRef idx="0">
            <a:schemeClr val="dk1"/>
          </a:effectRef>
          <a:fontRef idx="minor">
            <a:schemeClr val="dk1"/>
          </a:fontRef>
        </p:style>
        <p:txBody>
          <a:bodyPr vert="horz" lIns="54864" tIns="91440" rtlCol="0">
            <a:noAutofit/>
          </a:bodyPr>
          <a:lstStyle/>
          <a:p>
            <a:pPr marL="438912" marR="0" lvl="0" indent="-32004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en-US" sz="2800" b="0" i="0" u="none" strike="noStrike" kern="1200" cap="none" spc="0" normalizeH="0" baseline="0" noProof="0" dirty="0" smtClean="0">
                <a:ln>
                  <a:noFill/>
                </a:ln>
                <a:solidFill>
                  <a:schemeClr val="tx1"/>
                </a:solidFill>
                <a:effectLst/>
                <a:uLnTx/>
                <a:uFillTx/>
                <a:latin typeface="Comic Sans MS" pitchFamily="66" charset="0"/>
                <a:ea typeface="+mn-ea"/>
                <a:cs typeface="+mn-cs"/>
              </a:rPr>
              <a:t>Pre-teach vocabulary</a:t>
            </a:r>
            <a:endParaRPr kumimoji="0" lang="en-US" sz="28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
        <p:nvSpPr>
          <p:cNvPr id="11" name="Content Placeholder 4"/>
          <p:cNvSpPr txBox="1">
            <a:spLocks/>
          </p:cNvSpPr>
          <p:nvPr/>
        </p:nvSpPr>
        <p:spPr>
          <a:xfrm>
            <a:off x="6477000" y="2438400"/>
            <a:ext cx="1371600" cy="762000"/>
          </a:xfrm>
          <a:prstGeom prst="rect">
            <a:avLst/>
          </a:prstGeom>
          <a:ln w="76200"/>
        </p:spPr>
        <p:style>
          <a:lnRef idx="2">
            <a:schemeClr val="accent2"/>
          </a:lnRef>
          <a:fillRef idx="1">
            <a:schemeClr val="lt1"/>
          </a:fillRef>
          <a:effectRef idx="0">
            <a:schemeClr val="accent2"/>
          </a:effectRef>
          <a:fontRef idx="minor">
            <a:schemeClr val="dk1"/>
          </a:fontRef>
        </p:style>
        <p:txBody>
          <a:bodyPr vert="horz" lIns="54864" tIns="91440" rtlCol="0">
            <a:noAutofit/>
          </a:bodyPr>
          <a:lstStyle/>
          <a:p>
            <a:pPr marL="438912" marR="0" lvl="0" indent="-32004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en-US" sz="4000" b="0" i="0" u="none" strike="noStrike" kern="1200" cap="none" spc="0" normalizeH="0" baseline="0" noProof="0" dirty="0" smtClean="0">
                <a:ln>
                  <a:noFill/>
                </a:ln>
                <a:solidFill>
                  <a:schemeClr val="tx1"/>
                </a:solidFill>
                <a:effectLst/>
                <a:uLnTx/>
                <a:uFillTx/>
                <a:latin typeface="Comic Sans MS" pitchFamily="66" charset="0"/>
                <a:ea typeface="+mn-ea"/>
                <a:cs typeface="+mn-cs"/>
              </a:rPr>
              <a:t>81%</a:t>
            </a:r>
            <a:endParaRPr kumimoji="0" lang="en-US" sz="40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pic>
        <p:nvPicPr>
          <p:cNvPr id="12" name="Picture 4" descr="C:\Users\Revae-Toshiba\AppData\Local\Microsoft\Windows\Temporary Internet Files\Content.IE5\RZE3MUW7\MP900443717[1].jpg"/>
          <p:cNvPicPr>
            <a:picLocks noChangeAspect="1" noChangeArrowheads="1"/>
          </p:cNvPicPr>
          <p:nvPr/>
        </p:nvPicPr>
        <p:blipFill>
          <a:blip r:embed="rId6" cstate="print"/>
          <a:srcRect/>
          <a:stretch>
            <a:fillRect/>
          </a:stretch>
        </p:blipFill>
        <p:spPr bwMode="auto">
          <a:xfrm>
            <a:off x="6858000" y="5029200"/>
            <a:ext cx="2155492" cy="1490472"/>
          </a:xfrm>
          <a:prstGeom prst="rect">
            <a:avLst/>
          </a:prstGeom>
          <a:noFill/>
        </p:spPr>
      </p:pic>
      <p:cxnSp>
        <p:nvCxnSpPr>
          <p:cNvPr id="14" name="Straight Connector 13"/>
          <p:cNvCxnSpPr/>
          <p:nvPr/>
        </p:nvCxnSpPr>
        <p:spPr>
          <a:xfrm flipH="1" flipV="1">
            <a:off x="1752600" y="3352800"/>
            <a:ext cx="2057400" cy="7620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1905000" y="4267200"/>
            <a:ext cx="2057400" cy="8382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flipV="1">
            <a:off x="3962400" y="3200400"/>
            <a:ext cx="228600" cy="10668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800600" y="4419600"/>
            <a:ext cx="2209800" cy="7620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800600" y="4038600"/>
            <a:ext cx="1676400" cy="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26" name="Content Placeholder 4"/>
          <p:cNvSpPr txBox="1">
            <a:spLocks/>
          </p:cNvSpPr>
          <p:nvPr/>
        </p:nvSpPr>
        <p:spPr>
          <a:xfrm>
            <a:off x="5791200" y="3581400"/>
            <a:ext cx="3810000" cy="609600"/>
          </a:xfrm>
          <a:prstGeom prst="rect">
            <a:avLst/>
          </a:prstGeom>
        </p:spPr>
        <p:txBody>
          <a:bodyPr vert="horz" lIns="54864" tIns="91440" rtlCol="0">
            <a:noAutofit/>
          </a:bodyPr>
          <a:lstStyle/>
          <a:p>
            <a:pPr marL="438912" marR="0" lvl="0" indent="-320040" algn="ctr"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en-US" sz="2800" b="0" i="0" u="none" strike="noStrike" kern="1200" cap="none" spc="0" normalizeH="0" baseline="0" noProof="0" dirty="0" smtClean="0">
                <a:ln>
                  <a:noFill/>
                </a:ln>
                <a:solidFill>
                  <a:schemeClr val="tx1"/>
                </a:solidFill>
                <a:effectLst/>
                <a:uLnTx/>
                <a:uFillTx/>
                <a:latin typeface="Comic Sans MS" pitchFamily="66" charset="0"/>
                <a:ea typeface="+mn-ea"/>
                <a:cs typeface="+mn-cs"/>
              </a:rPr>
              <a:t>Make personal connections</a:t>
            </a:r>
            <a:endParaRPr kumimoji="0" lang="en-US" sz="2800" b="0" i="0" u="none" strike="noStrike" kern="1200" cap="none" spc="0" normalizeH="0" baseline="0" noProof="0" dirty="0">
              <a:ln>
                <a:noFill/>
              </a:ln>
              <a:solidFill>
                <a:schemeClr val="tx1"/>
              </a:solidFill>
              <a:effectLst/>
              <a:uLnTx/>
              <a:uFillTx/>
              <a:latin typeface="Comic Sans MS" pitchFamily="66" charset="0"/>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574675" y="79375"/>
            <a:ext cx="8001000" cy="1520825"/>
          </a:xfrm>
        </p:spPr>
        <p:txBody>
          <a:bodyPr/>
          <a:lstStyle/>
          <a:p>
            <a:r>
              <a:rPr lang="en-US" dirty="0" smtClean="0">
                <a:ea typeface="ＭＳ Ｐゴシック" pitchFamily="34" charset="-128"/>
              </a:rPr>
              <a:t>SIOP makes learning easier for </a:t>
            </a:r>
            <a:r>
              <a:rPr lang="en-US" sz="4800" b="1" dirty="0" smtClean="0">
                <a:ea typeface="ＭＳ Ｐゴシック" pitchFamily="34" charset="-128"/>
              </a:rPr>
              <a:t>ALL</a:t>
            </a:r>
            <a:endParaRPr lang="en-US" b="1" dirty="0" smtClean="0">
              <a:ea typeface="ＭＳ Ｐゴシック" pitchFamily="34" charset="-128"/>
            </a:endParaRPr>
          </a:p>
        </p:txBody>
      </p:sp>
      <p:pic>
        <p:nvPicPr>
          <p:cNvPr id="34820" name="Picture 2" descr="C:\Users\Revae-Toshiba\AppData\Local\Microsoft\Windows\Temporary Internet Files\Content.IE5\QKWLM3G2\MP900438696[1].jpg"/>
          <p:cNvPicPr>
            <a:picLocks noGrp="1" noChangeAspect="1" noChangeArrowheads="1"/>
          </p:cNvPicPr>
          <p:nvPr>
            <p:ph idx="1"/>
          </p:nvPr>
        </p:nvPicPr>
        <p:blipFill>
          <a:blip r:embed="rId3" cstate="print"/>
          <a:srcRect/>
          <a:stretch>
            <a:fillRect/>
          </a:stretch>
        </p:blipFill>
        <p:spPr>
          <a:xfrm>
            <a:off x="304800" y="1905000"/>
            <a:ext cx="3108325" cy="4260850"/>
          </a:xfrm>
          <a:noFill/>
        </p:spPr>
      </p:pic>
      <p:sp>
        <p:nvSpPr>
          <p:cNvPr id="34824" name="Date Placeholder 7"/>
          <p:cNvSpPr>
            <a:spLocks noGrp="1"/>
          </p:cNvSpPr>
          <p:nvPr>
            <p:ph type="dt" sz="half" idx="10"/>
          </p:nvPr>
        </p:nvSpPr>
        <p:spPr>
          <a:noFill/>
        </p:spPr>
        <p:txBody>
          <a:bodyPr/>
          <a:lstStyle/>
          <a:p>
            <a:r>
              <a:rPr lang="en-US" dirty="0" smtClean="0">
                <a:ea typeface="ＭＳ Ｐゴシック" pitchFamily="34" charset="-128"/>
              </a:rPr>
              <a:t>7/26/2012</a:t>
            </a:r>
          </a:p>
        </p:txBody>
      </p:sp>
      <p:sp>
        <p:nvSpPr>
          <p:cNvPr id="34819" name="Slide Number Placeholder 3"/>
          <p:cNvSpPr>
            <a:spLocks noGrp="1"/>
          </p:cNvSpPr>
          <p:nvPr>
            <p:ph type="sldNum" sz="quarter" idx="12"/>
          </p:nvPr>
        </p:nvSpPr>
        <p:spPr>
          <a:noFill/>
        </p:spPr>
        <p:txBody>
          <a:bodyPr/>
          <a:lstStyle/>
          <a:p>
            <a:fld id="{F84B6455-864D-426A-9A2F-D345B059F567}" type="slidenum">
              <a:rPr lang="en-US"/>
              <a:pPr/>
              <a:t>5</a:t>
            </a:fld>
            <a:endParaRPr lang="en-US" dirty="0"/>
          </a:p>
        </p:txBody>
      </p:sp>
      <p:pic>
        <p:nvPicPr>
          <p:cNvPr id="34821" name="Picture 3" descr="C:\Users\Revae-Toshiba\AppData\Local\Microsoft\Windows\Temporary Internet Files\Content.IE5\QKWLM3G2\MC900365658[1].wmf"/>
          <p:cNvPicPr>
            <a:picLocks noChangeAspect="1" noChangeArrowheads="1"/>
          </p:cNvPicPr>
          <p:nvPr/>
        </p:nvPicPr>
        <p:blipFill>
          <a:blip r:embed="rId4" cstate="print"/>
          <a:srcRect/>
          <a:stretch>
            <a:fillRect/>
          </a:stretch>
        </p:blipFill>
        <p:spPr bwMode="auto">
          <a:xfrm>
            <a:off x="6553200" y="990600"/>
            <a:ext cx="2022475" cy="3027363"/>
          </a:xfrm>
          <a:prstGeom prst="rect">
            <a:avLst/>
          </a:prstGeom>
          <a:noFill/>
          <a:ln w="9525">
            <a:noFill/>
            <a:miter lim="800000"/>
            <a:headEnd/>
            <a:tailEnd/>
          </a:ln>
        </p:spPr>
      </p:pic>
      <p:pic>
        <p:nvPicPr>
          <p:cNvPr id="34822" name="Picture 5" descr="http://3.bp.blogspot.com/-b_mPlM6G5fE/TaFgYcuo6iI/AAAAAAAAGwk/IPBvOMMsG5s/s1600/a+voice+search.jpg"/>
          <p:cNvPicPr>
            <a:picLocks noChangeAspect="1" noChangeArrowheads="1"/>
          </p:cNvPicPr>
          <p:nvPr/>
        </p:nvPicPr>
        <p:blipFill>
          <a:blip r:embed="rId5" cstate="print"/>
          <a:srcRect/>
          <a:stretch>
            <a:fillRect/>
          </a:stretch>
        </p:blipFill>
        <p:spPr bwMode="auto">
          <a:xfrm>
            <a:off x="3413125" y="3492500"/>
            <a:ext cx="3333750" cy="2752725"/>
          </a:xfrm>
          <a:prstGeom prst="rect">
            <a:avLst/>
          </a:prstGeom>
          <a:noFill/>
          <a:ln w="9525">
            <a:noFill/>
            <a:miter lim="800000"/>
            <a:headEnd/>
            <a:tailEnd/>
          </a:ln>
        </p:spPr>
      </p:pic>
      <p:pic>
        <p:nvPicPr>
          <p:cNvPr id="34823" name="Picture 2" descr="http://1.bp.blogspot.com/-Z78pgyOOnA8/Tek8KpigNtI/AAAAAAAAAWU/u5VhFVP2nVo/s1600/robin-lane.jpg"/>
          <p:cNvPicPr>
            <a:picLocks noChangeAspect="1" noChangeArrowheads="1"/>
          </p:cNvPicPr>
          <p:nvPr/>
        </p:nvPicPr>
        <p:blipFill>
          <a:blip r:embed="rId6" cstate="print"/>
          <a:srcRect l="48378" t="50922" r="6786" b="12206"/>
          <a:stretch>
            <a:fillRect/>
          </a:stretch>
        </p:blipFill>
        <p:spPr bwMode="auto">
          <a:xfrm>
            <a:off x="3413125" y="1520825"/>
            <a:ext cx="2895600" cy="1587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53" name="Date Placeholder 12"/>
          <p:cNvSpPr>
            <a:spLocks noGrp="1"/>
          </p:cNvSpPr>
          <p:nvPr>
            <p:ph type="dt" sz="half" idx="10"/>
          </p:nvPr>
        </p:nvSpPr>
        <p:spPr>
          <a:xfrm>
            <a:off x="0" y="6356350"/>
            <a:ext cx="2133600" cy="365125"/>
          </a:xfrm>
          <a:prstGeom prst="rect">
            <a:avLst/>
          </a:prstGeom>
          <a:noFill/>
        </p:spPr>
        <p:txBody>
          <a:bodyPr/>
          <a:lstStyle/>
          <a:p>
            <a:r>
              <a:rPr lang="en-US" dirty="0" smtClean="0">
                <a:ea typeface="ＭＳ Ｐゴシック" pitchFamily="34" charset="-128"/>
              </a:rPr>
              <a:t>7/26/2012</a:t>
            </a:r>
          </a:p>
        </p:txBody>
      </p:sp>
      <p:sp>
        <p:nvSpPr>
          <p:cNvPr id="35842" name="Slide Number Placeholder 1"/>
          <p:cNvSpPr>
            <a:spLocks noGrp="1"/>
          </p:cNvSpPr>
          <p:nvPr>
            <p:ph type="sldNum" sz="quarter" idx="12"/>
          </p:nvPr>
        </p:nvSpPr>
        <p:spPr>
          <a:noFill/>
        </p:spPr>
        <p:txBody>
          <a:bodyPr/>
          <a:lstStyle/>
          <a:p>
            <a:fld id="{4D7A6109-2125-4F82-A969-26EEB7336412}" type="slidenum">
              <a:rPr lang="en-US"/>
              <a:pPr/>
              <a:t>6</a:t>
            </a:fld>
            <a:endParaRPr lang="en-US" dirty="0"/>
          </a:p>
        </p:txBody>
      </p:sp>
      <p:pic>
        <p:nvPicPr>
          <p:cNvPr id="35843" name="Picture 2"/>
          <p:cNvPicPr>
            <a:picLocks noChangeAspect="1" noChangeArrowheads="1"/>
          </p:cNvPicPr>
          <p:nvPr/>
        </p:nvPicPr>
        <p:blipFill>
          <a:blip r:embed="rId2" cstate="print"/>
          <a:srcRect/>
          <a:stretch>
            <a:fillRect/>
          </a:stretch>
        </p:blipFill>
        <p:spPr bwMode="auto">
          <a:xfrm>
            <a:off x="306388" y="-136525"/>
            <a:ext cx="8378825" cy="6858000"/>
          </a:xfrm>
          <a:prstGeom prst="rect">
            <a:avLst/>
          </a:prstGeom>
          <a:noFill/>
          <a:ln w="9525">
            <a:noFill/>
            <a:miter lim="800000"/>
            <a:headEnd/>
            <a:tailEnd/>
          </a:ln>
        </p:spPr>
      </p:pic>
      <p:sp>
        <p:nvSpPr>
          <p:cNvPr id="35844" name="TextBox 3"/>
          <p:cNvSpPr txBox="1">
            <a:spLocks noChangeArrowheads="1"/>
          </p:cNvSpPr>
          <p:nvPr/>
        </p:nvSpPr>
        <p:spPr bwMode="auto">
          <a:xfrm>
            <a:off x="990600" y="4648200"/>
            <a:ext cx="1219200" cy="307975"/>
          </a:xfrm>
          <a:prstGeom prst="rect">
            <a:avLst/>
          </a:prstGeom>
          <a:solidFill>
            <a:srgbClr val="E6761A"/>
          </a:solidFill>
          <a:ln w="9525">
            <a:noFill/>
            <a:miter lim="800000"/>
            <a:headEnd/>
            <a:tailEnd/>
          </a:ln>
        </p:spPr>
        <p:txBody>
          <a:bodyPr>
            <a:spAutoFit/>
          </a:bodyPr>
          <a:lstStyle/>
          <a:p>
            <a:r>
              <a:rPr lang="en-US" sz="1400" dirty="0"/>
              <a:t>Emerging</a:t>
            </a:r>
          </a:p>
        </p:txBody>
      </p:sp>
      <p:sp>
        <p:nvSpPr>
          <p:cNvPr id="35845" name="AutoShape 22"/>
          <p:cNvSpPr>
            <a:spLocks noChangeArrowheads="1"/>
          </p:cNvSpPr>
          <p:nvPr/>
        </p:nvSpPr>
        <p:spPr bwMode="auto">
          <a:xfrm>
            <a:off x="4724400" y="5554663"/>
            <a:ext cx="3429000" cy="968375"/>
          </a:xfrm>
          <a:prstGeom prst="roundRect">
            <a:avLst>
              <a:gd name="adj" fmla="val 16667"/>
            </a:avLst>
          </a:prstGeom>
          <a:solidFill>
            <a:srgbClr val="FFFFFF"/>
          </a:solidFill>
          <a:ln w="9525">
            <a:solidFill>
              <a:srgbClr val="000000"/>
            </a:solidFill>
            <a:round/>
            <a:headEnd/>
            <a:tailEnd/>
          </a:ln>
        </p:spPr>
        <p:txBody>
          <a:bodyPr/>
          <a:lstStyle/>
          <a:p>
            <a:pPr algn="ctr">
              <a:spcAft>
                <a:spcPts val="1000"/>
              </a:spcAft>
            </a:pPr>
            <a:r>
              <a:rPr lang="en-US" altLang="ja-JP" sz="3200" dirty="0">
                <a:latin typeface="Aharoni" pitchFamily="2" charset="-79"/>
                <a:cs typeface="Aharoni" pitchFamily="2" charset="-79"/>
              </a:rPr>
              <a:t>Words &amp; </a:t>
            </a:r>
            <a:r>
              <a:rPr lang="en-US" altLang="ja-JP" sz="3200" dirty="0">
                <a:solidFill>
                  <a:srgbClr val="C00000"/>
                </a:solidFill>
                <a:latin typeface="Aharoni" pitchFamily="2" charset="-79"/>
                <a:cs typeface="Aharoni" pitchFamily="2" charset="-79"/>
              </a:rPr>
              <a:t>concrete ideas</a:t>
            </a:r>
            <a:endParaRPr lang="en-US" sz="1600" dirty="0">
              <a:solidFill>
                <a:srgbClr val="C00000"/>
              </a:solidFill>
              <a:latin typeface="Aharoni" pitchFamily="2" charset="-79"/>
              <a:cs typeface="Aharoni" pitchFamily="2" charset="-79"/>
            </a:endParaRPr>
          </a:p>
        </p:txBody>
      </p:sp>
      <p:sp>
        <p:nvSpPr>
          <p:cNvPr id="35846" name="AutoShape 23"/>
          <p:cNvSpPr>
            <a:spLocks noChangeArrowheads="1"/>
          </p:cNvSpPr>
          <p:nvPr/>
        </p:nvSpPr>
        <p:spPr bwMode="auto">
          <a:xfrm>
            <a:off x="4724400" y="4572000"/>
            <a:ext cx="3165475" cy="669925"/>
          </a:xfrm>
          <a:prstGeom prst="roundRect">
            <a:avLst>
              <a:gd name="adj" fmla="val 16667"/>
            </a:avLst>
          </a:prstGeom>
          <a:solidFill>
            <a:srgbClr val="FFFFFF"/>
          </a:solidFill>
          <a:ln w="9525">
            <a:solidFill>
              <a:srgbClr val="000000"/>
            </a:solidFill>
            <a:round/>
            <a:headEnd/>
            <a:tailEnd/>
          </a:ln>
        </p:spPr>
        <p:txBody>
          <a:bodyPr/>
          <a:lstStyle/>
          <a:p>
            <a:pPr algn="ctr">
              <a:spcAft>
                <a:spcPts val="1000"/>
              </a:spcAft>
            </a:pPr>
            <a:r>
              <a:rPr lang="en-US" altLang="ja-JP" sz="3200" dirty="0">
                <a:latin typeface="Aharoni" pitchFamily="2" charset="-79"/>
                <a:cs typeface="Aharoni" pitchFamily="2" charset="-79"/>
              </a:rPr>
              <a:t>Phrases</a:t>
            </a:r>
            <a:endParaRPr lang="en-US" sz="1600" dirty="0">
              <a:latin typeface="Aharoni" pitchFamily="2" charset="-79"/>
              <a:cs typeface="Aharoni" pitchFamily="2" charset="-79"/>
            </a:endParaRPr>
          </a:p>
        </p:txBody>
      </p:sp>
      <p:sp>
        <p:nvSpPr>
          <p:cNvPr id="35847" name="AutoShape 24"/>
          <p:cNvSpPr>
            <a:spLocks noChangeArrowheads="1"/>
          </p:cNvSpPr>
          <p:nvPr/>
        </p:nvSpPr>
        <p:spPr bwMode="auto">
          <a:xfrm>
            <a:off x="4495800" y="3509963"/>
            <a:ext cx="3657600" cy="588962"/>
          </a:xfrm>
          <a:prstGeom prst="roundRect">
            <a:avLst>
              <a:gd name="adj" fmla="val 16667"/>
            </a:avLst>
          </a:prstGeom>
          <a:solidFill>
            <a:srgbClr val="FFFFFF"/>
          </a:solidFill>
          <a:ln w="9525">
            <a:solidFill>
              <a:srgbClr val="000000"/>
            </a:solidFill>
            <a:round/>
            <a:headEnd/>
            <a:tailEnd/>
          </a:ln>
        </p:spPr>
        <p:txBody>
          <a:bodyPr/>
          <a:lstStyle/>
          <a:p>
            <a:pPr algn="ctr">
              <a:spcAft>
                <a:spcPts val="1000"/>
              </a:spcAft>
            </a:pPr>
            <a:r>
              <a:rPr lang="en-US" altLang="ja-JP" sz="3200" dirty="0">
                <a:latin typeface="Aharoni" pitchFamily="2" charset="-79"/>
                <a:cs typeface="Aharoni" pitchFamily="2" charset="-79"/>
              </a:rPr>
              <a:t>Sentences</a:t>
            </a:r>
            <a:endParaRPr lang="en-US" sz="1600" dirty="0">
              <a:latin typeface="Aharoni" pitchFamily="2" charset="-79"/>
              <a:cs typeface="Aharoni" pitchFamily="2" charset="-79"/>
            </a:endParaRPr>
          </a:p>
        </p:txBody>
      </p:sp>
      <p:sp>
        <p:nvSpPr>
          <p:cNvPr id="35848" name="AutoShape 25"/>
          <p:cNvSpPr>
            <a:spLocks noChangeArrowheads="1"/>
          </p:cNvSpPr>
          <p:nvPr/>
        </p:nvSpPr>
        <p:spPr bwMode="auto">
          <a:xfrm>
            <a:off x="3960813" y="2436813"/>
            <a:ext cx="4573587" cy="777875"/>
          </a:xfrm>
          <a:prstGeom prst="roundRect">
            <a:avLst>
              <a:gd name="adj" fmla="val 16667"/>
            </a:avLst>
          </a:prstGeom>
          <a:solidFill>
            <a:srgbClr val="FFFFFF"/>
          </a:solidFill>
          <a:ln w="9525">
            <a:solidFill>
              <a:srgbClr val="000000"/>
            </a:solidFill>
            <a:round/>
            <a:headEnd/>
            <a:tailEnd/>
          </a:ln>
        </p:spPr>
        <p:txBody>
          <a:bodyPr/>
          <a:lstStyle/>
          <a:p>
            <a:pPr algn="ctr">
              <a:spcAft>
                <a:spcPts val="1000"/>
              </a:spcAft>
            </a:pPr>
            <a:r>
              <a:rPr lang="en-US" altLang="ja-JP" sz="3200" dirty="0">
                <a:latin typeface="Aharoni" pitchFamily="2" charset="-79"/>
                <a:cs typeface="Aharoni" pitchFamily="2" charset="-79"/>
              </a:rPr>
              <a:t>Academic Sentences</a:t>
            </a:r>
            <a:endParaRPr lang="en-US" sz="1600" dirty="0">
              <a:latin typeface="Aharoni" pitchFamily="2" charset="-79"/>
              <a:cs typeface="Aharoni" pitchFamily="2" charset="-79"/>
            </a:endParaRPr>
          </a:p>
        </p:txBody>
      </p:sp>
      <p:sp>
        <p:nvSpPr>
          <p:cNvPr id="35849" name="AutoShape 26"/>
          <p:cNvSpPr>
            <a:spLocks noChangeArrowheads="1"/>
          </p:cNvSpPr>
          <p:nvPr/>
        </p:nvSpPr>
        <p:spPr bwMode="auto">
          <a:xfrm>
            <a:off x="3429000" y="1084263"/>
            <a:ext cx="5105400" cy="1123950"/>
          </a:xfrm>
          <a:prstGeom prst="roundRect">
            <a:avLst>
              <a:gd name="adj" fmla="val 16667"/>
            </a:avLst>
          </a:prstGeom>
          <a:solidFill>
            <a:srgbClr val="FFFFFF"/>
          </a:solidFill>
          <a:ln w="9525">
            <a:solidFill>
              <a:srgbClr val="000000"/>
            </a:solidFill>
            <a:round/>
            <a:headEnd/>
            <a:tailEnd/>
          </a:ln>
        </p:spPr>
        <p:txBody>
          <a:bodyPr/>
          <a:lstStyle/>
          <a:p>
            <a:pPr algn="ctr">
              <a:spcAft>
                <a:spcPts val="1000"/>
              </a:spcAft>
            </a:pPr>
            <a:r>
              <a:rPr lang="en-US" altLang="ja-JP" sz="3200" dirty="0">
                <a:latin typeface="Aharoni" pitchFamily="2" charset="-79"/>
                <a:cs typeface="Aharoni" pitchFamily="2" charset="-79"/>
              </a:rPr>
              <a:t>Academic Paragraphs &amp; </a:t>
            </a:r>
            <a:r>
              <a:rPr lang="en-US" altLang="ja-JP" sz="3200" dirty="0">
                <a:solidFill>
                  <a:srgbClr val="0070C0"/>
                </a:solidFill>
                <a:latin typeface="Aharoni" pitchFamily="2" charset="-79"/>
                <a:cs typeface="Aharoni" pitchFamily="2" charset="-79"/>
              </a:rPr>
              <a:t>Abstract Concepts</a:t>
            </a:r>
            <a:endParaRPr lang="en-US" sz="1600" dirty="0">
              <a:solidFill>
                <a:srgbClr val="0070C0"/>
              </a:solidFill>
              <a:latin typeface="Aharoni" pitchFamily="2" charset="-79"/>
              <a:cs typeface="Aharoni" pitchFamily="2" charset="-79"/>
            </a:endParaRPr>
          </a:p>
        </p:txBody>
      </p:sp>
      <p:sp>
        <p:nvSpPr>
          <p:cNvPr id="35850" name="AutoShape 27"/>
          <p:cNvSpPr>
            <a:spLocks noChangeArrowheads="1"/>
          </p:cNvSpPr>
          <p:nvPr/>
        </p:nvSpPr>
        <p:spPr bwMode="auto">
          <a:xfrm>
            <a:off x="3048000" y="0"/>
            <a:ext cx="5486400" cy="1023938"/>
          </a:xfrm>
          <a:prstGeom prst="roundRect">
            <a:avLst>
              <a:gd name="adj" fmla="val 16667"/>
            </a:avLst>
          </a:prstGeom>
          <a:solidFill>
            <a:srgbClr val="FFFFFF"/>
          </a:solidFill>
          <a:ln w="9525">
            <a:solidFill>
              <a:srgbClr val="000000"/>
            </a:solidFill>
            <a:round/>
            <a:headEnd/>
            <a:tailEnd/>
          </a:ln>
        </p:spPr>
        <p:txBody>
          <a:bodyPr/>
          <a:lstStyle/>
          <a:p>
            <a:pPr algn="ctr">
              <a:spcAft>
                <a:spcPts val="1000"/>
              </a:spcAft>
            </a:pPr>
            <a:r>
              <a:rPr lang="en-US" sz="2800" dirty="0">
                <a:latin typeface="Aharoni" pitchFamily="2" charset="-79"/>
                <a:cs typeface="Aharoni" pitchFamily="2" charset="-79"/>
              </a:rPr>
              <a:t>Cohesive Story with Technical Vocabulary</a:t>
            </a:r>
            <a:endParaRPr lang="en-US" sz="1400" dirty="0">
              <a:latin typeface="Aharoni" pitchFamily="2" charset="-79"/>
              <a:cs typeface="Aharoni" pitchFamily="2" charset="-79"/>
            </a:endParaRPr>
          </a:p>
        </p:txBody>
      </p:sp>
      <p:sp>
        <p:nvSpPr>
          <p:cNvPr id="35851" name="Up Arrow 10"/>
          <p:cNvSpPr>
            <a:spLocks noChangeArrowheads="1"/>
          </p:cNvSpPr>
          <p:nvPr/>
        </p:nvSpPr>
        <p:spPr bwMode="auto">
          <a:xfrm>
            <a:off x="1981200" y="0"/>
            <a:ext cx="457200" cy="6523038"/>
          </a:xfrm>
          <a:prstGeom prst="upArrow">
            <a:avLst>
              <a:gd name="adj1" fmla="val 50000"/>
              <a:gd name="adj2" fmla="val 50002"/>
            </a:avLst>
          </a:prstGeom>
          <a:solidFill>
            <a:srgbClr val="CC00CC"/>
          </a:solidFill>
          <a:ln w="9525" algn="ctr">
            <a:solidFill>
              <a:schemeClr val="tx1"/>
            </a:solidFill>
            <a:round/>
            <a:headEnd/>
            <a:tailEnd/>
          </a:ln>
        </p:spPr>
        <p:txBody>
          <a:bodyPr/>
          <a:lstStyle/>
          <a:p>
            <a:pPr defTabSz="914400"/>
            <a:endParaRPr lang="en-US" dirty="0"/>
          </a:p>
        </p:txBody>
      </p:sp>
      <p:sp>
        <p:nvSpPr>
          <p:cNvPr id="35852" name="Up Arrow 11"/>
          <p:cNvSpPr>
            <a:spLocks noChangeArrowheads="1"/>
          </p:cNvSpPr>
          <p:nvPr/>
        </p:nvSpPr>
        <p:spPr bwMode="auto">
          <a:xfrm>
            <a:off x="1943100" y="3154363"/>
            <a:ext cx="533400" cy="3567112"/>
          </a:xfrm>
          <a:prstGeom prst="upArrow">
            <a:avLst>
              <a:gd name="adj1" fmla="val 50000"/>
              <a:gd name="adj2" fmla="val 50001"/>
            </a:avLst>
          </a:prstGeom>
          <a:solidFill>
            <a:schemeClr val="accent1"/>
          </a:solidFill>
          <a:ln w="9525" algn="ctr">
            <a:solidFill>
              <a:schemeClr val="tx1"/>
            </a:solidFill>
            <a:round/>
            <a:headEnd/>
            <a:tailEnd/>
          </a:ln>
        </p:spPr>
        <p:txBody>
          <a:bodyPr/>
          <a:lstStyle/>
          <a:p>
            <a:pPr defTabSz="914400"/>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228600" y="1295400"/>
            <a:ext cx="8458200" cy="762000"/>
          </a:xfrm>
          <a:solidFill>
            <a:schemeClr val="tx2">
              <a:lumMod val="75000"/>
              <a:lumOff val="25000"/>
            </a:schemeClr>
          </a:solidFill>
        </p:spPr>
        <p:txBody>
          <a:bodyPr>
            <a:normAutofit fontScale="90000"/>
          </a:bodyPr>
          <a:lstStyle/>
          <a:p>
            <a:pPr algn="ctr">
              <a:defRPr/>
            </a:pPr>
            <a:r>
              <a:rPr lang="en-US" b="1" u="sng" dirty="0" smtClean="0">
                <a:solidFill>
                  <a:schemeClr val="bg1"/>
                </a:solidFill>
                <a:latin typeface="Clarendon" pitchFamily="18" charset="0"/>
                <a:ea typeface="ＭＳ Ｐゴシック" pitchFamily="-109" charset="-128"/>
              </a:rPr>
              <a:t>Building Background</a:t>
            </a:r>
            <a:r>
              <a:rPr lang="en-US" b="1" dirty="0" smtClean="0">
                <a:solidFill>
                  <a:schemeClr val="bg1"/>
                </a:solidFill>
                <a:latin typeface="Clarendon" pitchFamily="18" charset="0"/>
                <a:ea typeface="ＭＳ Ｐゴシック" pitchFamily="-109" charset="-128"/>
              </a:rPr>
              <a:t> Features</a:t>
            </a:r>
          </a:p>
        </p:txBody>
      </p:sp>
      <p:sp>
        <p:nvSpPr>
          <p:cNvPr id="37891" name="Rectangle 3"/>
          <p:cNvSpPr>
            <a:spLocks noGrp="1" noChangeArrowheads="1"/>
          </p:cNvSpPr>
          <p:nvPr>
            <p:ph type="subTitle" idx="1"/>
          </p:nvPr>
        </p:nvSpPr>
        <p:spPr>
          <a:xfrm>
            <a:off x="381000" y="3124200"/>
            <a:ext cx="8229600" cy="3581400"/>
          </a:xfrm>
        </p:spPr>
        <p:txBody>
          <a:bodyPr/>
          <a:lstStyle/>
          <a:p>
            <a:pPr>
              <a:buFont typeface="Wingdings" pitchFamily="2" charset="2"/>
              <a:buNone/>
            </a:pPr>
            <a:endParaRPr lang="en-US" dirty="0" smtClean="0">
              <a:ea typeface="ＭＳ Ｐゴシック" pitchFamily="34" charset="-128"/>
            </a:endParaRPr>
          </a:p>
          <a:p>
            <a:pPr>
              <a:buFont typeface="Wingdings" pitchFamily="2" charset="2"/>
              <a:buNone/>
            </a:pPr>
            <a:endParaRPr lang="en-US" dirty="0" smtClean="0">
              <a:ea typeface="ＭＳ Ｐゴシック" pitchFamily="34" charset="-128"/>
            </a:endParaRPr>
          </a:p>
        </p:txBody>
      </p:sp>
      <p:sp>
        <p:nvSpPr>
          <p:cNvPr id="37906" name="Date Placeholder 17"/>
          <p:cNvSpPr>
            <a:spLocks noGrp="1"/>
          </p:cNvSpPr>
          <p:nvPr>
            <p:ph type="dt" sz="half" idx="10"/>
          </p:nvPr>
        </p:nvSpPr>
        <p:spPr>
          <a:xfrm>
            <a:off x="0" y="6356350"/>
            <a:ext cx="2133600" cy="365125"/>
          </a:xfrm>
          <a:prstGeom prst="rect">
            <a:avLst/>
          </a:prstGeom>
          <a:noFill/>
        </p:spPr>
        <p:txBody>
          <a:bodyPr/>
          <a:lstStyle/>
          <a:p>
            <a:r>
              <a:rPr lang="en-US" dirty="0" smtClean="0">
                <a:ea typeface="ＭＳ Ｐゴシック" pitchFamily="34" charset="-128"/>
              </a:rPr>
              <a:t>7/26/2012</a:t>
            </a:r>
          </a:p>
        </p:txBody>
      </p:sp>
      <p:sp>
        <p:nvSpPr>
          <p:cNvPr id="37907" name="Slide Number Placeholder 18"/>
          <p:cNvSpPr>
            <a:spLocks noGrp="1"/>
          </p:cNvSpPr>
          <p:nvPr>
            <p:ph type="sldNum" sz="quarter" idx="12"/>
          </p:nvPr>
        </p:nvSpPr>
        <p:spPr>
          <a:xfrm>
            <a:off x="7010400" y="6356350"/>
            <a:ext cx="2133600" cy="365125"/>
          </a:xfrm>
          <a:noFill/>
        </p:spPr>
        <p:txBody>
          <a:bodyPr/>
          <a:lstStyle/>
          <a:p>
            <a:fld id="{501AB69B-D80D-4618-AD2D-AF65191A7DFF}" type="slidenum">
              <a:rPr lang="en-US"/>
              <a:pPr/>
              <a:t>7</a:t>
            </a:fld>
            <a:endParaRPr lang="en-US" dirty="0"/>
          </a:p>
        </p:txBody>
      </p:sp>
      <p:pic>
        <p:nvPicPr>
          <p:cNvPr id="37892" name="Picture 4" descr="j0288988"/>
          <p:cNvPicPr>
            <a:picLocks noChangeAspect="1" noChangeArrowheads="1"/>
          </p:cNvPicPr>
          <p:nvPr/>
        </p:nvPicPr>
        <p:blipFill>
          <a:blip r:embed="rId3" cstate="print"/>
          <a:srcRect/>
          <a:stretch>
            <a:fillRect/>
          </a:stretch>
        </p:blipFill>
        <p:spPr bwMode="auto">
          <a:xfrm>
            <a:off x="381000" y="228600"/>
            <a:ext cx="3048000" cy="1066800"/>
          </a:xfrm>
          <a:prstGeom prst="rect">
            <a:avLst/>
          </a:prstGeom>
          <a:noFill/>
          <a:ln w="9525">
            <a:noFill/>
            <a:miter lim="800000"/>
            <a:headEnd/>
            <a:tailEnd/>
          </a:ln>
        </p:spPr>
      </p:pic>
      <p:sp>
        <p:nvSpPr>
          <p:cNvPr id="37893" name="Text Box 5"/>
          <p:cNvSpPr txBox="1">
            <a:spLocks noChangeArrowheads="1"/>
          </p:cNvSpPr>
          <p:nvPr/>
        </p:nvSpPr>
        <p:spPr bwMode="auto">
          <a:xfrm>
            <a:off x="381000" y="3886200"/>
            <a:ext cx="2819400" cy="366713"/>
          </a:xfrm>
          <a:prstGeom prst="rect">
            <a:avLst/>
          </a:prstGeom>
          <a:noFill/>
          <a:ln w="9525" algn="ctr">
            <a:noFill/>
            <a:miter lim="800000"/>
            <a:headEnd/>
            <a:tailEnd/>
          </a:ln>
        </p:spPr>
        <p:txBody>
          <a:bodyPr>
            <a:spAutoFit/>
          </a:bodyPr>
          <a:lstStyle/>
          <a:p>
            <a:pPr>
              <a:spcBef>
                <a:spcPct val="50000"/>
              </a:spcBef>
            </a:pPr>
            <a:endParaRPr lang="en-US" dirty="0"/>
          </a:p>
        </p:txBody>
      </p:sp>
      <p:sp>
        <p:nvSpPr>
          <p:cNvPr id="37894" name="_s1035"/>
          <p:cNvSpPr>
            <a:spLocks noChangeArrowheads="1"/>
          </p:cNvSpPr>
          <p:nvPr/>
        </p:nvSpPr>
        <p:spPr bwMode="auto">
          <a:xfrm>
            <a:off x="228600" y="3124200"/>
            <a:ext cx="2468563" cy="1663700"/>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r>
              <a:rPr lang="en-US" sz="2500" b="1" dirty="0"/>
              <a:t>Link to </a:t>
            </a:r>
          </a:p>
          <a:p>
            <a:pPr algn="ctr" eaLnBrk="1" hangingPunct="1"/>
            <a:r>
              <a:rPr lang="en-US" sz="2500" b="1" dirty="0"/>
              <a:t>Students’ </a:t>
            </a:r>
          </a:p>
          <a:p>
            <a:pPr algn="ctr" eaLnBrk="1" hangingPunct="1"/>
            <a:r>
              <a:rPr lang="en-US" sz="2500" b="1" dirty="0"/>
              <a:t>Background</a:t>
            </a:r>
          </a:p>
        </p:txBody>
      </p:sp>
      <p:sp>
        <p:nvSpPr>
          <p:cNvPr id="37895" name="_s1036"/>
          <p:cNvSpPr>
            <a:spLocks noChangeArrowheads="1"/>
          </p:cNvSpPr>
          <p:nvPr/>
        </p:nvSpPr>
        <p:spPr bwMode="auto">
          <a:xfrm>
            <a:off x="3124200" y="3657600"/>
            <a:ext cx="2470150" cy="1663700"/>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r>
              <a:rPr lang="en-US" sz="2500" b="1" dirty="0"/>
              <a:t>Develop Key</a:t>
            </a:r>
          </a:p>
          <a:p>
            <a:pPr algn="ctr" eaLnBrk="1" hangingPunct="1"/>
            <a:r>
              <a:rPr lang="en-US" sz="2500" b="1" dirty="0"/>
              <a:t> Vocabulary</a:t>
            </a:r>
          </a:p>
        </p:txBody>
      </p:sp>
      <p:sp>
        <p:nvSpPr>
          <p:cNvPr id="37896" name="_s1037"/>
          <p:cNvSpPr>
            <a:spLocks noChangeArrowheads="1"/>
          </p:cNvSpPr>
          <p:nvPr/>
        </p:nvSpPr>
        <p:spPr bwMode="auto">
          <a:xfrm>
            <a:off x="6142038" y="3054350"/>
            <a:ext cx="2468562" cy="1663700"/>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endParaRPr lang="en-US" sz="1100" dirty="0"/>
          </a:p>
          <a:p>
            <a:pPr algn="ctr" eaLnBrk="1" hangingPunct="1"/>
            <a:r>
              <a:rPr lang="en-US" sz="2500" b="1" dirty="0"/>
              <a:t>Link</a:t>
            </a:r>
          </a:p>
          <a:p>
            <a:pPr algn="ctr" eaLnBrk="1" hangingPunct="1"/>
            <a:r>
              <a:rPr lang="en-US" sz="2500" b="1" dirty="0"/>
              <a:t> Past + New</a:t>
            </a:r>
          </a:p>
          <a:p>
            <a:pPr algn="ctr" eaLnBrk="1" hangingPunct="1"/>
            <a:r>
              <a:rPr lang="en-US" sz="2500" b="1" dirty="0"/>
              <a:t> Learning</a:t>
            </a:r>
          </a:p>
          <a:p>
            <a:pPr algn="ctr" eaLnBrk="1" hangingPunct="1"/>
            <a:endParaRPr lang="en-US" sz="2500" b="1" dirty="0"/>
          </a:p>
        </p:txBody>
      </p:sp>
      <p:sp>
        <p:nvSpPr>
          <p:cNvPr id="37897" name="_s1038"/>
          <p:cNvSpPr>
            <a:spLocks noChangeArrowheads="1"/>
          </p:cNvSpPr>
          <p:nvPr/>
        </p:nvSpPr>
        <p:spPr bwMode="auto">
          <a:xfrm>
            <a:off x="457200" y="5638800"/>
            <a:ext cx="2544763" cy="49688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r>
              <a:rPr lang="en-US" sz="2000" b="1" dirty="0"/>
              <a:t>Content </a:t>
            </a:r>
            <a:r>
              <a:rPr lang="en-US" sz="2000" b="1" dirty="0" smtClean="0"/>
              <a:t>Language</a:t>
            </a:r>
            <a:endParaRPr lang="en-US" sz="900" b="1" dirty="0"/>
          </a:p>
        </p:txBody>
      </p:sp>
      <p:sp>
        <p:nvSpPr>
          <p:cNvPr id="37898" name="_s1039"/>
          <p:cNvSpPr>
            <a:spLocks noChangeArrowheads="1"/>
          </p:cNvSpPr>
          <p:nvPr/>
        </p:nvSpPr>
        <p:spPr bwMode="auto">
          <a:xfrm>
            <a:off x="3124200" y="5638800"/>
            <a:ext cx="2470150" cy="49688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r>
              <a:rPr lang="en-US" sz="2000" b="1" dirty="0"/>
              <a:t>School Language</a:t>
            </a:r>
          </a:p>
        </p:txBody>
      </p:sp>
      <p:sp>
        <p:nvSpPr>
          <p:cNvPr id="37899" name="_s1040"/>
          <p:cNvSpPr>
            <a:spLocks noChangeArrowheads="1"/>
          </p:cNvSpPr>
          <p:nvPr/>
        </p:nvSpPr>
        <p:spPr bwMode="auto">
          <a:xfrm>
            <a:off x="5715000" y="5638800"/>
            <a:ext cx="2468563" cy="49688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r>
              <a:rPr lang="en-US" sz="2000" b="1" dirty="0"/>
              <a:t>Multiple Meanings</a:t>
            </a:r>
          </a:p>
        </p:txBody>
      </p:sp>
      <p:sp>
        <p:nvSpPr>
          <p:cNvPr id="37900" name="Line 12"/>
          <p:cNvSpPr>
            <a:spLocks noChangeShapeType="1"/>
          </p:cNvSpPr>
          <p:nvPr/>
        </p:nvSpPr>
        <p:spPr bwMode="auto">
          <a:xfrm flipH="1">
            <a:off x="2514600" y="2667000"/>
            <a:ext cx="1295400" cy="914400"/>
          </a:xfrm>
          <a:prstGeom prst="line">
            <a:avLst/>
          </a:prstGeom>
          <a:noFill/>
          <a:ln w="41275">
            <a:solidFill>
              <a:schemeClr val="tx1"/>
            </a:solidFill>
            <a:round/>
            <a:headEnd/>
            <a:tailEnd type="oval" w="med" len="med"/>
          </a:ln>
        </p:spPr>
        <p:txBody>
          <a:bodyPr>
            <a:spAutoFit/>
          </a:bodyPr>
          <a:lstStyle/>
          <a:p>
            <a:endParaRPr lang="en-US" dirty="0"/>
          </a:p>
        </p:txBody>
      </p:sp>
      <p:sp>
        <p:nvSpPr>
          <p:cNvPr id="37901" name="Line 13"/>
          <p:cNvSpPr>
            <a:spLocks noChangeShapeType="1"/>
          </p:cNvSpPr>
          <p:nvPr/>
        </p:nvSpPr>
        <p:spPr bwMode="auto">
          <a:xfrm flipH="1">
            <a:off x="2362200" y="5181600"/>
            <a:ext cx="1066800" cy="457200"/>
          </a:xfrm>
          <a:prstGeom prst="line">
            <a:avLst/>
          </a:prstGeom>
          <a:noFill/>
          <a:ln w="41275">
            <a:solidFill>
              <a:schemeClr val="tx1"/>
            </a:solidFill>
            <a:round/>
            <a:headEnd/>
            <a:tailEnd type="oval" w="med" len="med"/>
          </a:ln>
        </p:spPr>
        <p:txBody>
          <a:bodyPr>
            <a:spAutoFit/>
          </a:bodyPr>
          <a:lstStyle/>
          <a:p>
            <a:endParaRPr lang="en-US" dirty="0"/>
          </a:p>
        </p:txBody>
      </p:sp>
      <p:sp>
        <p:nvSpPr>
          <p:cNvPr id="37902" name="Line 14"/>
          <p:cNvSpPr>
            <a:spLocks noChangeShapeType="1"/>
          </p:cNvSpPr>
          <p:nvPr/>
        </p:nvSpPr>
        <p:spPr bwMode="auto">
          <a:xfrm>
            <a:off x="4343400" y="5181600"/>
            <a:ext cx="0" cy="533400"/>
          </a:xfrm>
          <a:prstGeom prst="line">
            <a:avLst/>
          </a:prstGeom>
          <a:noFill/>
          <a:ln w="41275">
            <a:solidFill>
              <a:schemeClr val="tx1"/>
            </a:solidFill>
            <a:round/>
            <a:headEnd/>
            <a:tailEnd type="oval" w="med" len="med"/>
          </a:ln>
        </p:spPr>
        <p:txBody>
          <a:bodyPr>
            <a:spAutoFit/>
          </a:bodyPr>
          <a:lstStyle/>
          <a:p>
            <a:endParaRPr lang="en-US" dirty="0"/>
          </a:p>
        </p:txBody>
      </p:sp>
      <p:sp>
        <p:nvSpPr>
          <p:cNvPr id="37903" name="Line 15"/>
          <p:cNvSpPr>
            <a:spLocks noChangeShapeType="1"/>
          </p:cNvSpPr>
          <p:nvPr/>
        </p:nvSpPr>
        <p:spPr bwMode="auto">
          <a:xfrm>
            <a:off x="4267200" y="2667000"/>
            <a:ext cx="0" cy="1295400"/>
          </a:xfrm>
          <a:prstGeom prst="line">
            <a:avLst/>
          </a:prstGeom>
          <a:noFill/>
          <a:ln w="41275">
            <a:solidFill>
              <a:schemeClr val="tx1"/>
            </a:solidFill>
            <a:round/>
            <a:headEnd/>
            <a:tailEnd type="oval" w="med" len="med"/>
          </a:ln>
        </p:spPr>
        <p:txBody>
          <a:bodyPr>
            <a:spAutoFit/>
          </a:bodyPr>
          <a:lstStyle/>
          <a:p>
            <a:endParaRPr lang="en-US" dirty="0"/>
          </a:p>
        </p:txBody>
      </p:sp>
      <p:sp>
        <p:nvSpPr>
          <p:cNvPr id="37904" name="Line 16"/>
          <p:cNvSpPr>
            <a:spLocks noChangeShapeType="1"/>
          </p:cNvSpPr>
          <p:nvPr/>
        </p:nvSpPr>
        <p:spPr bwMode="auto">
          <a:xfrm>
            <a:off x="4648200" y="2667000"/>
            <a:ext cx="1493838" cy="533400"/>
          </a:xfrm>
          <a:prstGeom prst="line">
            <a:avLst/>
          </a:prstGeom>
          <a:noFill/>
          <a:ln w="41275">
            <a:solidFill>
              <a:schemeClr val="tx1"/>
            </a:solidFill>
            <a:round/>
            <a:headEnd/>
            <a:tailEnd type="oval" w="med" len="med"/>
          </a:ln>
        </p:spPr>
        <p:txBody>
          <a:bodyPr>
            <a:spAutoFit/>
          </a:bodyPr>
          <a:lstStyle/>
          <a:p>
            <a:endParaRPr lang="en-US" dirty="0"/>
          </a:p>
        </p:txBody>
      </p:sp>
      <p:sp>
        <p:nvSpPr>
          <p:cNvPr id="37905" name="Line 17"/>
          <p:cNvSpPr>
            <a:spLocks noChangeShapeType="1"/>
          </p:cNvSpPr>
          <p:nvPr/>
        </p:nvSpPr>
        <p:spPr bwMode="auto">
          <a:xfrm>
            <a:off x="5181600" y="5181600"/>
            <a:ext cx="990600" cy="457200"/>
          </a:xfrm>
          <a:prstGeom prst="line">
            <a:avLst/>
          </a:prstGeom>
          <a:noFill/>
          <a:ln w="41275">
            <a:solidFill>
              <a:schemeClr val="tx1"/>
            </a:solidFill>
            <a:round/>
            <a:headEnd/>
            <a:tailEnd type="oval" w="med" len="med"/>
          </a:ln>
        </p:spPr>
        <p:txBody>
          <a:bodyPr>
            <a:spAutoFit/>
          </a:bodyPr>
          <a:lstStyle/>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Aharoni" pitchFamily="2" charset="-79"/>
                <a:cs typeface="Aharoni" pitchFamily="2" charset="-79"/>
              </a:rPr>
              <a:t>Different schema</a:t>
            </a:r>
            <a:endParaRPr lang="en-US" sz="5400" dirty="0">
              <a:latin typeface="Aharoni" pitchFamily="2" charset="-79"/>
              <a:cs typeface="Aharoni" pitchFamily="2" charset="-79"/>
            </a:endParaRPr>
          </a:p>
        </p:txBody>
      </p:sp>
      <p:pic>
        <p:nvPicPr>
          <p:cNvPr id="2052" name="Picture 4" descr="D:\Staff\AppData\Local\Microsoft\Windows\Temporary Internet Files\Content.IE5\SULN4SIQ\MC900232823[1].wmf"/>
          <p:cNvPicPr>
            <a:picLocks noGrp="1" noChangeAspect="1" noChangeArrowheads="1"/>
          </p:cNvPicPr>
          <p:nvPr>
            <p:ph idx="1"/>
          </p:nvPr>
        </p:nvPicPr>
        <p:blipFill>
          <a:blip r:embed="rId2" cstate="print"/>
          <a:srcRect/>
          <a:stretch>
            <a:fillRect/>
          </a:stretch>
        </p:blipFill>
        <p:spPr bwMode="auto">
          <a:xfrm>
            <a:off x="2895600" y="3733800"/>
            <a:ext cx="1916317" cy="2514600"/>
          </a:xfrm>
          <a:prstGeom prst="rect">
            <a:avLst/>
          </a:prstGeom>
          <a:noFill/>
        </p:spPr>
      </p:pic>
      <p:pic>
        <p:nvPicPr>
          <p:cNvPr id="2051" name="Picture 3" descr="D:\Staff\AppData\Local\Microsoft\Windows\Temporary Internet Files\Content.IE5\XYB2IVS3\MC900383832[1].wmf"/>
          <p:cNvPicPr>
            <a:picLocks noChangeAspect="1" noChangeArrowheads="1"/>
          </p:cNvPicPr>
          <p:nvPr/>
        </p:nvPicPr>
        <p:blipFill>
          <a:blip r:embed="rId3" cstate="print"/>
          <a:srcRect/>
          <a:stretch>
            <a:fillRect/>
          </a:stretch>
        </p:blipFill>
        <p:spPr bwMode="auto">
          <a:xfrm>
            <a:off x="761999" y="4572000"/>
            <a:ext cx="927309" cy="1313688"/>
          </a:xfrm>
          <a:prstGeom prst="rect">
            <a:avLst/>
          </a:prstGeom>
          <a:noFill/>
        </p:spPr>
      </p:pic>
      <p:pic>
        <p:nvPicPr>
          <p:cNvPr id="2053" name="Picture 5" descr="D:\Staff\AppData\Local\Microsoft\Windows\Temporary Internet Files\Content.IE5\3277URQC\MC900441290[1].png"/>
          <p:cNvPicPr>
            <a:picLocks noChangeAspect="1" noChangeArrowheads="1"/>
          </p:cNvPicPr>
          <p:nvPr/>
        </p:nvPicPr>
        <p:blipFill>
          <a:blip r:embed="rId4" cstate="print"/>
          <a:srcRect/>
          <a:stretch>
            <a:fillRect/>
          </a:stretch>
        </p:blipFill>
        <p:spPr bwMode="auto">
          <a:xfrm>
            <a:off x="5410200" y="2209800"/>
            <a:ext cx="3200400" cy="3657600"/>
          </a:xfrm>
          <a:prstGeom prst="rect">
            <a:avLst/>
          </a:prstGeo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latin typeface="Aharoni" pitchFamily="2" charset="-79"/>
                <a:cs typeface="Aharoni" pitchFamily="2" charset="-79"/>
              </a:rPr>
              <a:t>Why should we spend time making connections?</a:t>
            </a:r>
            <a:endParaRPr lang="en-US" dirty="0">
              <a:latin typeface="Aharoni" pitchFamily="2" charset="-79"/>
              <a:cs typeface="Aharoni" pitchFamily="2" charset="-79"/>
            </a:endParaRPr>
          </a:p>
        </p:txBody>
      </p:sp>
      <p:sp>
        <p:nvSpPr>
          <p:cNvPr id="3" name="Content Placeholder 2"/>
          <p:cNvSpPr>
            <a:spLocks noGrp="1"/>
          </p:cNvSpPr>
          <p:nvPr>
            <p:ph idx="1"/>
          </p:nvPr>
        </p:nvSpPr>
        <p:spPr/>
        <p:txBody>
          <a:bodyPr/>
          <a:lstStyle/>
          <a:p>
            <a:endParaRPr lang="en-US" dirty="0"/>
          </a:p>
        </p:txBody>
      </p:sp>
      <p:pic>
        <p:nvPicPr>
          <p:cNvPr id="4" name="Picture 5" descr="10-14-~1"/>
          <p:cNvPicPr>
            <a:picLocks noChangeAspect="1" noChangeArrowheads="1"/>
          </p:cNvPicPr>
          <p:nvPr/>
        </p:nvPicPr>
        <p:blipFill>
          <a:blip r:embed="rId2" cstate="print"/>
          <a:srcRect r="943" b="44437"/>
          <a:stretch>
            <a:fillRect/>
          </a:stretch>
        </p:blipFill>
        <p:spPr>
          <a:xfrm>
            <a:off x="457200" y="1524000"/>
            <a:ext cx="8001000" cy="4419600"/>
          </a:xfrm>
          <a:prstGeom prst="rect">
            <a:avLst/>
          </a:prstGeom>
          <a:noFill/>
        </p:spPr>
      </p:pic>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241</TotalTime>
  <Words>1501</Words>
  <Application>Microsoft Office PowerPoint</Application>
  <PresentationFormat>On-screen Show (4:3)</PresentationFormat>
  <Paragraphs>255</Paragraphs>
  <Slides>49</Slides>
  <Notes>10</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49</vt:i4>
      </vt:variant>
    </vt:vector>
  </HeadingPairs>
  <TitlesOfParts>
    <vt:vector size="67" baseType="lpstr">
      <vt:lpstr>ＭＳ Ｐゴシック</vt:lpstr>
      <vt:lpstr>AbcTeacher</vt:lpstr>
      <vt:lpstr>Aharoni</vt:lpstr>
      <vt:lpstr>American Classic</vt:lpstr>
      <vt:lpstr>American Classic Extra Bold</vt:lpstr>
      <vt:lpstr>Arial</vt:lpstr>
      <vt:lpstr>Arial Rounded MT Bold</vt:lpstr>
      <vt:lpstr>Calibri</vt:lpstr>
      <vt:lpstr>Clarendon</vt:lpstr>
      <vt:lpstr>Comic Sans MS</vt:lpstr>
      <vt:lpstr>Corbel</vt:lpstr>
      <vt:lpstr>Helvetica</vt:lpstr>
      <vt:lpstr>HGｺﾞｼｯｸM</vt:lpstr>
      <vt:lpstr>Times New Roman</vt:lpstr>
      <vt:lpstr>Wingdings</vt:lpstr>
      <vt:lpstr>Wingdings 2</vt:lpstr>
      <vt:lpstr>Wingdings 3</vt:lpstr>
      <vt:lpstr>Module</vt:lpstr>
      <vt:lpstr>Building Background</vt:lpstr>
      <vt:lpstr>Training Objective</vt:lpstr>
      <vt:lpstr>What is Sheltered Instruction?</vt:lpstr>
      <vt:lpstr>The SIOP® Model Components Sheltered Instruction Observation Protocol</vt:lpstr>
      <vt:lpstr>SIOP makes learning easier for ALL</vt:lpstr>
      <vt:lpstr>PowerPoint Presentation</vt:lpstr>
      <vt:lpstr>Building Background Features</vt:lpstr>
      <vt:lpstr>Different schema</vt:lpstr>
      <vt:lpstr>Why should we spend time making connections?</vt:lpstr>
      <vt:lpstr>Building Background</vt:lpstr>
      <vt:lpstr>How?</vt:lpstr>
      <vt:lpstr>Provide experiences</vt:lpstr>
      <vt:lpstr>Graphic organizers</vt:lpstr>
      <vt:lpstr>Outlines</vt:lpstr>
      <vt:lpstr>Other ideas?</vt:lpstr>
      <vt:lpstr>Have you tried these ideas for Building Background?</vt:lpstr>
      <vt:lpstr>PowerPoint Presentation</vt:lpstr>
      <vt:lpstr>Why pre-teach vocabulary?</vt:lpstr>
      <vt:lpstr>What does this word mean?</vt:lpstr>
      <vt:lpstr>a way to measure our body mass</vt:lpstr>
      <vt:lpstr>a way to measure objects in science</vt:lpstr>
      <vt:lpstr>skin covering on a fish</vt:lpstr>
      <vt:lpstr>a music term</vt:lpstr>
      <vt:lpstr>draw something to scale</vt:lpstr>
      <vt:lpstr>to climb a mountain</vt:lpstr>
      <vt:lpstr>Story </vt:lpstr>
      <vt:lpstr>Learning Vocabulary</vt:lpstr>
      <vt:lpstr>How can we provide more incidental learning opportunities?</vt:lpstr>
      <vt:lpstr>Methods for acquiring vocabulary</vt:lpstr>
      <vt:lpstr>Information is stored in 2 places, increasing retention rate</vt:lpstr>
      <vt:lpstr>Nonlinguistic Representation</vt:lpstr>
      <vt:lpstr>Nonlinguistic Representation</vt:lpstr>
      <vt:lpstr>What are some nonlinguistic strategies you use?</vt:lpstr>
      <vt:lpstr>Involve the senses</vt:lpstr>
      <vt:lpstr>Tier 2 Words</vt:lpstr>
      <vt:lpstr>PowerPoint Presentation</vt:lpstr>
      <vt:lpstr>PowerPoint Presentation</vt:lpstr>
      <vt:lpstr>PowerPoint Presentation</vt:lpstr>
      <vt:lpstr>PowerPoint Presentation</vt:lpstr>
      <vt:lpstr>What are polysemous words, you say?</vt:lpstr>
      <vt:lpstr>PowerPoint Presentation</vt:lpstr>
      <vt:lpstr>PowerPoint Presentation</vt:lpstr>
      <vt:lpstr>PowerPoint Presentation</vt:lpstr>
      <vt:lpstr>PowerPoint Presentation</vt:lpstr>
      <vt:lpstr>PowerPoint Presentation</vt:lpstr>
      <vt:lpstr>PowerPoint Presentation</vt:lpstr>
      <vt:lpstr>Concept Word Map Example</vt:lpstr>
      <vt:lpstr>Vocabulary Development Exercises</vt:lpstr>
      <vt:lpstr>Why is it important to build background?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Background</dc:title>
  <dc:creator>User</dc:creator>
  <cp:lastModifiedBy>Staff</cp:lastModifiedBy>
  <cp:revision>25</cp:revision>
  <dcterms:created xsi:type="dcterms:W3CDTF">2012-10-17T14:31:35Z</dcterms:created>
  <dcterms:modified xsi:type="dcterms:W3CDTF">2014-11-19T00:10:49Z</dcterms:modified>
</cp:coreProperties>
</file>